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97" r:id="rId3"/>
    <p:sldId id="298" r:id="rId4"/>
    <p:sldId id="300" r:id="rId5"/>
    <p:sldId id="301" r:id="rId6"/>
    <p:sldId id="288" r:id="rId7"/>
    <p:sldId id="292" r:id="rId8"/>
    <p:sldId id="293" r:id="rId9"/>
    <p:sldId id="294" r:id="rId10"/>
    <p:sldId id="295" r:id="rId11"/>
    <p:sldId id="303" r:id="rId12"/>
    <p:sldId id="304" r:id="rId13"/>
    <p:sldId id="296" r:id="rId14"/>
  </p:sldIdLst>
  <p:sldSz cx="12192000" cy="6858000"/>
  <p:notesSz cx="6858000" cy="9144000"/>
  <p:defaultTextStyle>
    <a:defPPr>
      <a:defRPr lang="ru-RU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B"/>
    <a:srgbClr val="FFFFAB"/>
    <a:srgbClr val="FFFF00"/>
    <a:srgbClr val="F9EFA9"/>
    <a:srgbClr val="4AE7FC"/>
    <a:srgbClr val="FFA375"/>
    <a:srgbClr val="000066"/>
    <a:srgbClr val="6600CC"/>
    <a:srgbClr val="006600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1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80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F2E1-F800-42D9-AA5B-584E27DD1359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6D4F-0C49-42AD-954A-1283A64530F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33723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F2E1-F800-42D9-AA5B-584E27DD1359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6D4F-0C49-42AD-954A-1283A64530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9996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F2E1-F800-42D9-AA5B-584E27DD1359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6D4F-0C49-42AD-954A-1283A64530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732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F2E1-F800-42D9-AA5B-584E27DD1359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6D4F-0C49-42AD-954A-1283A64530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9256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F2E1-F800-42D9-AA5B-584E27DD1359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6D4F-0C49-42AD-954A-1283A64530F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601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F2E1-F800-42D9-AA5B-584E27DD1359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6D4F-0C49-42AD-954A-1283A64530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764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F2E1-F800-42D9-AA5B-584E27DD1359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6D4F-0C49-42AD-954A-1283A64530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8014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F2E1-F800-42D9-AA5B-584E27DD1359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6D4F-0C49-42AD-954A-1283A64530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3650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F2E1-F800-42D9-AA5B-584E27DD1359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6D4F-0C49-42AD-954A-1283A64530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663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4A7F2E1-F800-42D9-AA5B-584E27DD1359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FE6D4F-0C49-42AD-954A-1283A64530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254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F2E1-F800-42D9-AA5B-584E27DD1359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6D4F-0C49-42AD-954A-1283A64530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020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4A7F2E1-F800-42D9-AA5B-584E27DD1359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5FE6D4F-0C49-42AD-954A-1283A64530F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4340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0" y="2"/>
            <a:ext cx="12199859" cy="12107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z-Cyrl-UZ" sz="2800" b="0" i="0" u="none" strike="noStrike" kern="1200" cap="none" spc="0" normalizeH="0" baseline="0" noProof="0" dirty="0">
              <a:ln>
                <a:noFill/>
              </a:ln>
              <a:solidFill>
                <a:srgbClr val="D5E7F2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2084114" y="56060"/>
            <a:ext cx="8489576" cy="10986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ЎЗБЕКИСТОН РЕСПУБЛИКАСИ </a:t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ДАВЛАТ СТАТИСТИКА ҚЎМИТАСИ </a:t>
            </a:r>
          </a:p>
          <a:p>
            <a:pPr lvl="0" algn="ctr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САМАРҚАНД ВИЛОЯТИ СТАТИСТИКА БОШҚАРМАСИ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866982" y="22733"/>
            <a:ext cx="0" cy="118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07920" y="6403160"/>
            <a:ext cx="7564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САМАРҚАНД 2020 й.</a:t>
            </a:r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3690" y="86239"/>
            <a:ext cx="1094854" cy="103825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11388" y="5655732"/>
            <a:ext cx="12200400" cy="7474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463">
              <a:tabLst>
                <a:tab pos="1795463" algn="l"/>
              </a:tabLst>
            </a:pPr>
            <a:r>
              <a:rPr lang="ru-RU" sz="3600" dirty="0" smtClean="0"/>
              <a:t>Янги </a:t>
            </a:r>
            <a:r>
              <a:rPr lang="uz-Cyrl-UZ" sz="3600" dirty="0" smtClean="0"/>
              <a:t>Ўзбекистоннинг бир қисми бўл!</a:t>
            </a:r>
            <a:endParaRPr lang="ru-RU" sz="3600" dirty="0"/>
          </a:p>
        </p:txBody>
      </p:sp>
      <p:pic>
        <p:nvPicPr>
          <p:cNvPr id="1026" name="Picture 2" descr="https://aholi.stat.uz/images/logo_peripis20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75" y="33322"/>
            <a:ext cx="1877297" cy="114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1"/>
          <p:cNvSpPr txBox="1">
            <a:spLocks/>
          </p:cNvSpPr>
          <p:nvPr/>
        </p:nvSpPr>
        <p:spPr>
          <a:xfrm>
            <a:off x="491694" y="1564602"/>
            <a:ext cx="11216469" cy="2976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>
              <a:lnSpc>
                <a:spcPct val="85000"/>
              </a:lnSpc>
              <a:spcBef>
                <a:spcPct val="0"/>
              </a:spcBef>
              <a:buNone/>
              <a:defRPr sz="6000" spc="-50" baseline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uz-Cyrl-UZ" dirty="0" err="1"/>
              <a:t>Ў</a:t>
            </a:r>
            <a:r>
              <a:rPr lang="ru-RU" dirty="0" err="1" smtClean="0"/>
              <a:t>збекистон</a:t>
            </a:r>
            <a:r>
              <a:rPr lang="ru-RU" dirty="0" smtClean="0"/>
              <a:t> </a:t>
            </a:r>
            <a:r>
              <a:rPr lang="ru-RU" dirty="0" err="1"/>
              <a:t>Республикасида</a:t>
            </a:r>
            <a:r>
              <a:rPr lang="ru-RU" dirty="0"/>
              <a:t> 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ru-RU" dirty="0" smtClean="0"/>
              <a:t>2023 </a:t>
            </a:r>
            <a:r>
              <a:rPr lang="ru-RU" dirty="0" err="1"/>
              <a:t>йилда</a:t>
            </a:r>
            <a:r>
              <a:rPr lang="ru-RU" dirty="0"/>
              <a:t> </a:t>
            </a:r>
            <a:r>
              <a:rPr lang="ru-RU" dirty="0" smtClean="0"/>
              <a:t>а</a:t>
            </a:r>
            <a:r>
              <a:rPr lang="uz-Cyrl-UZ" dirty="0"/>
              <a:t>ҳ</a:t>
            </a:r>
            <a:r>
              <a:rPr lang="ru-RU" dirty="0" err="1" smtClean="0"/>
              <a:t>олини</a:t>
            </a:r>
            <a:r>
              <a:rPr lang="ru-RU" dirty="0" smtClean="0"/>
              <a:t> </a:t>
            </a:r>
            <a:r>
              <a:rPr lang="ru-RU" dirty="0" err="1" smtClean="0"/>
              <a:t>рўйхатга</a:t>
            </a:r>
            <a:r>
              <a:rPr lang="ru-RU" dirty="0" smtClean="0"/>
              <a:t> </a:t>
            </a:r>
            <a:r>
              <a:rPr lang="ru-RU" dirty="0" err="1"/>
              <a:t>олишга</a:t>
            </a:r>
            <a:r>
              <a:rPr lang="ru-RU" dirty="0"/>
              <a:t> </a:t>
            </a:r>
            <a:r>
              <a:rPr lang="ru-RU" dirty="0" err="1"/>
              <a:t>тайёргарлик</a:t>
            </a:r>
            <a:r>
              <a:rPr lang="ru-RU" dirty="0"/>
              <a:t> </a:t>
            </a:r>
            <a:r>
              <a:rPr lang="ru-RU" dirty="0" err="1" smtClean="0"/>
              <a:t>кўриш</a:t>
            </a:r>
            <a:r>
              <a:rPr lang="ru-RU" dirty="0" smtClean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уни</a:t>
            </a:r>
            <a:r>
              <a:rPr lang="ru-RU" dirty="0"/>
              <a:t> </a:t>
            </a:r>
            <a:r>
              <a:rPr lang="ru-RU" dirty="0" err="1"/>
              <a:t>ў</a:t>
            </a:r>
            <a:r>
              <a:rPr lang="ru-RU" dirty="0" err="1" smtClean="0"/>
              <a:t>тказиш</a:t>
            </a:r>
            <a:r>
              <a:rPr lang="ru-RU" dirty="0" smtClean="0"/>
              <a:t> </a:t>
            </a:r>
            <a:r>
              <a:rPr lang="ru-RU" dirty="0" err="1"/>
              <a:t>чора-тадбирлари</a:t>
            </a:r>
            <a:r>
              <a:rPr lang="ru-RU" dirty="0"/>
              <a:t> </a:t>
            </a:r>
            <a:r>
              <a:rPr lang="ru-RU" dirty="0" err="1" smtClean="0"/>
              <a:t>тўғрисида</a:t>
            </a:r>
            <a:r>
              <a:rPr lang="ru-RU" dirty="0" smtClean="0"/>
              <a:t> </a:t>
            </a:r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xmlns="" val="1731331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"/>
            <a:ext cx="12199859" cy="12107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z-Cyrl-UZ" sz="2800" b="0" i="0" u="none" strike="noStrike" kern="1200" cap="none" spc="0" normalizeH="0" baseline="0" noProof="0" dirty="0">
              <a:ln>
                <a:noFill/>
              </a:ln>
              <a:solidFill>
                <a:srgbClr val="D5E7F2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353155" y="17348"/>
            <a:ext cx="7561702" cy="8488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uz-Cyrl-UZ" sz="2400" b="1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Вақтинча турган жойи бўйича Ўзбекистон Республикаси фуқоролари ва фуқоролиги бўлмаган шахлар учун НАЗОРАТ ВАРАҚАСИ </a:t>
            </a:r>
            <a:endParaRPr lang="en-US" sz="2400" b="1" noProof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54200" y="6349"/>
            <a:ext cx="0" cy="118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2520173" y="349956"/>
            <a:ext cx="1848627" cy="5481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tx2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ШАКЛ</a:t>
            </a:r>
            <a:endParaRPr lang="uz-Cyrl-U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659569" y="6422817"/>
            <a:ext cx="510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84">
            <a:extLst>
              <a:ext uri="{FF2B5EF4-FFF2-40B4-BE49-F238E27FC236}">
                <a16:creationId xmlns="" xmlns:a16="http://schemas.microsoft.com/office/drawing/2014/main" id="{7C1699F5-1DC8-4113-B588-236A240CA6C4}"/>
              </a:ext>
            </a:extLst>
          </p:cNvPr>
          <p:cNvSpPr/>
          <p:nvPr/>
        </p:nvSpPr>
        <p:spPr>
          <a:xfrm>
            <a:off x="1970457" y="121801"/>
            <a:ext cx="936000" cy="936001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uz-Cyrl-U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9556" y="2077494"/>
            <a:ext cx="97389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z-Cyrl-UZ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Респандентнинг вақтинча яшаб турган манзили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z-Cyrl-UZ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Респандентнинг </a:t>
            </a:r>
            <a:r>
              <a:rPr lang="uz-Cyrl-UZ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доимий  яшаш жойи бўйича </a:t>
            </a:r>
            <a:r>
              <a:rPr lang="uz-Cyrl-UZ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манзили </a:t>
            </a:r>
            <a:endParaRPr lang="uz-Cyrl-UZ" sz="28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z-Cyrl-UZ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Маълумотларни солиштириш натижалари </a:t>
            </a:r>
            <a:endParaRPr lang="uz-Cyrl-UZ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s://aholi.stat.uz/images/logo_peripis20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322"/>
            <a:ext cx="1877297" cy="114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894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0" y="2"/>
            <a:ext cx="12199859" cy="12107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z-Cyrl-UZ" sz="2800" b="0" i="0" u="none" strike="noStrike" kern="1200" cap="none" spc="0" normalizeH="0" baseline="0" noProof="0" dirty="0">
              <a:ln>
                <a:noFill/>
              </a:ln>
              <a:solidFill>
                <a:srgbClr val="D5E7F2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866982" y="22733"/>
            <a:ext cx="0" cy="118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aholi.stat.uz/images/logo_peripis20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75" y="33322"/>
            <a:ext cx="1877297" cy="114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1866982" y="6211"/>
            <a:ext cx="10325018" cy="11600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400" b="1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uz-Cyrl-UZ" sz="2400" b="1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ҳолини рўйхатга олиш жараёнлариги жисмоний ва юридик  шахсларни жалб этиш ва уларга хақ тўлаш тартиби тўғрисида НИЗОМИ </a:t>
            </a:r>
            <a:endParaRPr lang="en-US" sz="2400" b="1" noProof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699" y="1221322"/>
            <a:ext cx="11668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Ушбу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Низом </a:t>
            </a:r>
            <a:r>
              <a:rPr lang="uz-Cyrl-UZ" sz="2400" dirty="0" err="1">
                <a:latin typeface="Arial" panose="020B0604020202020204" pitchFamily="34" charset="0"/>
                <a:cs typeface="Arial" panose="020B0604020202020204" pitchFamily="34" charset="0"/>
              </a:rPr>
              <a:t>Ў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збекистон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Республикасида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йилда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аҳолини рўйхатга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олишга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кеиинги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ўринларда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аҳолини рўйхатга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олиш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тайёргарлик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кўриш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уни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ў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тказиш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хамда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натижаларини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қайта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ишлаш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жараёнларига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жисмоний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юридик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шахсларни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жалб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этиш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уларга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2400" dirty="0">
                <a:latin typeface="Arial" panose="020B0604020202020204" pitchFamily="34" charset="0"/>
                <a:cs typeface="Arial" panose="020B0604020202020204" pitchFamily="34" charset="0"/>
              </a:rPr>
              <a:t>ҳ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ақ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тўлаш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тартибини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белгилайди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889561"/>
            <a:ext cx="120016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marR="673100" lvl="0" indent="269875">
              <a:spcAft>
                <a:spcPts val="1770"/>
              </a:spcAft>
              <a:buClr>
                <a:srgbClr val="000000"/>
              </a:buClr>
              <a:buSzPts val="1300"/>
              <a:tabLst>
                <a:tab pos="1096645" algn="l"/>
              </a:tabLst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1- боб. </a:t>
            </a:r>
            <a:r>
              <a:rPr lang="ru-RU" sz="2400" dirty="0" err="1" smtClean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Аҳолини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р</a:t>
            </a:r>
            <a:r>
              <a:rPr lang="uz-Cyrl-UZ" sz="2400" dirty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ў</a:t>
            </a:r>
            <a:r>
              <a:rPr lang="ru-RU" sz="2400" dirty="0" err="1" smtClean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йхатга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олиш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жараёнларида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ташкил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этиладиган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бўлинмаларда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вақтинчалик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штат </a:t>
            </a:r>
            <a:r>
              <a:rPr lang="ru-RU" sz="2400" dirty="0" err="1" smtClean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бирликлари</a:t>
            </a:r>
            <a:endParaRPr lang="uz-Cyrl-UZ" sz="2400" u="none" strike="noStrike" spc="0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720558"/>
            <a:ext cx="12014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marR="673100" indent="180975">
              <a:spcAft>
                <a:spcPts val="1770"/>
              </a:spcAft>
              <a:buClr>
                <a:srgbClr val="000000"/>
              </a:buClr>
              <a:buSzPts val="1300"/>
              <a:tabLst>
                <a:tab pos="1096645" algn="l"/>
              </a:tabLst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2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- боб.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Давлат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органлари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ва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ташкилотлари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ходимларини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шунингдек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жисмоний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ва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юридик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шахсларни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аҳолини рўйхатга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олишга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жалб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этиш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тартиби</a:t>
            </a:r>
            <a:endParaRPr lang="uz-Cyrl-UZ" sz="2400" dirty="0">
              <a:solidFill>
                <a:srgbClr val="0070C0"/>
              </a:solidFill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575" y="4920887"/>
            <a:ext cx="12002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marR="673100" indent="180975">
              <a:spcAft>
                <a:spcPts val="1770"/>
              </a:spcAft>
              <a:buClr>
                <a:srgbClr val="000000"/>
              </a:buClr>
              <a:buSzPts val="1300"/>
              <a:tabLst>
                <a:tab pos="1096645" algn="l"/>
              </a:tabLst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3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- боб.</a:t>
            </a:r>
            <a:r>
              <a:rPr lang="ru-RU" sz="2400" dirty="0" smtClean="0"/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Аҳолини рўйхатга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олишга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жалб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этилган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шахсларга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қ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ў</a:t>
            </a:r>
            <a:r>
              <a:rPr lang="ru-RU" sz="2400" dirty="0" err="1" smtClean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йиладиган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талаблар</a:t>
            </a:r>
            <a:endParaRPr lang="uz-Cyrl-UZ" sz="2400" dirty="0">
              <a:solidFill>
                <a:srgbClr val="0070C0"/>
              </a:solidFill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775415"/>
            <a:ext cx="12014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marR="673100" indent="180975">
              <a:spcAft>
                <a:spcPts val="1770"/>
              </a:spcAft>
              <a:buClr>
                <a:srgbClr val="000000"/>
              </a:buClr>
              <a:buSzPts val="1300"/>
              <a:tabLst>
                <a:tab pos="1096645" algn="l"/>
              </a:tabLs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4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- боб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. </a:t>
            </a:r>
            <a:r>
              <a:rPr lang="ru-RU" sz="2400" dirty="0" err="1" smtClean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Рўйхатга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олувчи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ходимлар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меҳнатига хақ </a:t>
            </a:r>
            <a:r>
              <a:rPr lang="ru-RU" sz="2400" dirty="0" err="1" smtClean="0">
                <a:solidFill>
                  <a:srgbClr val="0070C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тўлаш</a:t>
            </a:r>
            <a:endParaRPr lang="uz-Cyrl-UZ" sz="2400" dirty="0">
              <a:solidFill>
                <a:srgbClr val="0070C0"/>
              </a:solidFill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321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0" y="2"/>
            <a:ext cx="12199859" cy="12107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z-Cyrl-UZ" sz="2800" b="0" i="0" u="none" strike="noStrike" kern="1200" cap="none" spc="0" normalizeH="0" baseline="0" noProof="0" dirty="0">
              <a:ln>
                <a:noFill/>
              </a:ln>
              <a:solidFill>
                <a:srgbClr val="D5E7F2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866982" y="22733"/>
            <a:ext cx="0" cy="118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aholi.stat.uz/images/logo_peripis20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75" y="33322"/>
            <a:ext cx="1877297" cy="114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1866982" y="6211"/>
            <a:ext cx="10325018" cy="11600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400" b="1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uz-Cyrl-UZ" sz="2400" b="1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ҳолини рўйхатга олишга тайёргарлик кўриш ва уни ўтказиш, унинг натижаларини қайта ишлашга жалб </a:t>
            </a:r>
            <a:r>
              <a:rPr lang="uz-Cyrl-UZ" sz="2400" b="1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этиладиган </a:t>
            </a:r>
            <a:r>
              <a:rPr lang="uz-Cyrl-UZ" sz="2400" b="1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шахслар меҳнатга ҳақ тўлаш миқдори </a:t>
            </a:r>
            <a:endParaRPr lang="en-US" sz="2400" b="1" noProof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0158652"/>
              </p:ext>
            </p:extLst>
          </p:nvPr>
        </p:nvGraphicFramePr>
        <p:xfrm>
          <a:off x="11575" y="1210733"/>
          <a:ext cx="12067009" cy="5082301"/>
        </p:xfrm>
        <a:graphic>
          <a:graphicData uri="http://schemas.openxmlformats.org/drawingml/2006/table">
            <a:tbl>
              <a:tblPr firstRow="1" firstCol="1" bandRow="1"/>
              <a:tblGrid>
                <a:gridCol w="2706300"/>
                <a:gridCol w="33050"/>
                <a:gridCol w="2490274"/>
                <a:gridCol w="33050"/>
                <a:gridCol w="6804335"/>
              </a:tblGrid>
              <a:tr h="26035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Лавозими</a:t>
                      </a:r>
                      <a:endParaRPr lang="uz-Cyrl-UZ" sz="1200" b="1" dirty="0">
                        <a:effectLst/>
                        <a:latin typeface="Arial" panose="020B0604020202020204" pitchFamily="34" charset="0"/>
                        <a:ea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Иш</a:t>
                      </a:r>
                      <a:r>
                        <a:rPr lang="ru-RU" sz="12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даври</a:t>
                      </a:r>
                      <a:endParaRPr lang="uz-Cyrl-UZ" sz="1200" b="1" dirty="0">
                        <a:effectLst/>
                        <a:latin typeface="Arial" panose="020B0604020202020204" pitchFamily="34" charset="0"/>
                        <a:ea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endParaRPr lang="uz-Cyrl-UZ" sz="1000" dirty="0">
                        <a:effectLst/>
                        <a:latin typeface="Arial" panose="020B0604020202020204" pitchFamily="34" charset="0"/>
                        <a:ea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Бир</a:t>
                      </a:r>
                      <a:r>
                        <a:rPr lang="ru-RU" sz="12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ойлик</a:t>
                      </a:r>
                      <a:r>
                        <a:rPr lang="ru-RU" sz="12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тулов</a:t>
                      </a:r>
                      <a:r>
                        <a:rPr lang="ru-RU" sz="12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миқдори</a:t>
                      </a:r>
                      <a:endParaRPr lang="uz-Cyrl-UZ" sz="1200" b="1" dirty="0">
                        <a:effectLst/>
                        <a:latin typeface="Arial" panose="020B0604020202020204" pitchFamily="34" charset="0"/>
                        <a:ea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endParaRPr lang="uz-Cyrl-UZ" sz="1000">
                        <a:effectLst/>
                        <a:latin typeface="Arial" panose="020B0604020202020204" pitchFamily="34" charset="0"/>
                        <a:ea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6266">
                <a:tc gridSpan="5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Туман (</a:t>
                      </a:r>
                      <a:r>
                        <a:rPr lang="ru-RU" sz="1200" b="1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шахар</a:t>
                      </a:r>
                      <a:r>
                        <a:rPr lang="ru-RU" sz="1200" b="1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1200" b="1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аҳолини рўйхатга</a:t>
                      </a:r>
                      <a:r>
                        <a:rPr lang="ru-RU" sz="1200" b="1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олиш</a:t>
                      </a:r>
                      <a:r>
                        <a:rPr lang="ru-RU" sz="1200" b="1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бўлими</a:t>
                      </a:r>
                      <a:endParaRPr lang="uz-Cyrl-UZ" sz="1200" b="1" dirty="0">
                        <a:effectLst/>
                        <a:latin typeface="Arial" panose="020B0604020202020204" pitchFamily="34" charset="0"/>
                        <a:ea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 hMerge="1">
                  <a:txBody>
                    <a:bodyPr/>
                    <a:lstStyle/>
                    <a:p>
                      <a:endParaRPr lang="uz-Cyrl-U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z-Cyrl-U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z-Cyrl-U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endParaRPr lang="uz-Cyrl-UZ" sz="1050" dirty="0">
                        <a:effectLst/>
                        <a:latin typeface="Arial" panose="020B0604020202020204" pitchFamily="34" charset="0"/>
                        <a:ea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0758">
                <a:tc>
                  <a:txBody>
                    <a:bodyPr/>
                    <a:lstStyle/>
                    <a:p>
                      <a:pPr marL="76200" algn="l">
                        <a:lnSpc>
                          <a:spcPts val="105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Бўлим</a:t>
                      </a:r>
                      <a:r>
                        <a:rPr lang="ru-RU" sz="1100" b="0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бошлиғи</a:t>
                      </a:r>
                      <a:endParaRPr lang="uz-Cyrl-UZ" sz="1100" b="0" dirty="0">
                        <a:effectLst/>
                        <a:latin typeface="Arial" panose="020B0604020202020204" pitchFamily="34" charset="0"/>
                        <a:ea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endParaRPr lang="uz-Cyrl-UZ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5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01.07.2022 й. - 01.01.2024 й.</a:t>
                      </a:r>
                      <a:endParaRPr lang="uz-Cyrl-UZ" sz="1100" b="0" dirty="0">
                        <a:effectLst/>
                        <a:latin typeface="Arial" panose="020B0604020202020204" pitchFamily="34" charset="0"/>
                        <a:ea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endParaRPr lang="uz-Cyrl-UZ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7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туман (</a:t>
                      </a: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шаҳар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статистика </a:t>
                      </a: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бўлими</a:t>
                      </a:r>
                      <a:r>
                        <a:rPr lang="ru-RU" sz="1100" b="0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бошлиғи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лавозим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ойлик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маоши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миқдорида</a:t>
                      </a:r>
                      <a:endParaRPr lang="uz-Cyrl-UZ" sz="1100" b="0" dirty="0">
                        <a:effectLst/>
                        <a:latin typeface="Arial" panose="020B0604020202020204" pitchFamily="34" charset="0"/>
                        <a:ea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</a:tr>
              <a:tr h="270758">
                <a:tc>
                  <a:txBody>
                    <a:bodyPr/>
                    <a:lstStyle/>
                    <a:p>
                      <a:pPr marL="76200" algn="l">
                        <a:lnSpc>
                          <a:spcPts val="108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Бўлим</a:t>
                      </a:r>
                      <a:r>
                        <a:rPr lang="ru-RU" sz="1100" b="0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бошлиғи ўринбосари</a:t>
                      </a:r>
                      <a:endParaRPr lang="uz-Cyrl-UZ" sz="1100" b="0" dirty="0">
                        <a:effectLst/>
                        <a:latin typeface="Arial" panose="020B0604020202020204" pitchFamily="34" charset="0"/>
                        <a:ea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endParaRPr lang="uz-Cyrl-UZ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01.07.2022 й.- 01.01.2024 й.</a:t>
                      </a:r>
                      <a:endParaRPr lang="uz-Cyrl-UZ" sz="1100" b="0" dirty="0">
                        <a:effectLst/>
                        <a:latin typeface="Arial" panose="020B0604020202020204" pitchFamily="34" charset="0"/>
                        <a:ea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endParaRPr lang="uz-Cyrl-UZ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7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туман (</a:t>
                      </a: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шаҳар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статистика </a:t>
                      </a: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бўлими</a:t>
                      </a:r>
                      <a:r>
                        <a:rPr lang="ru-RU" sz="1100" b="0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бош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мутахассиси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лавозим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ойлик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маоши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миқдорида</a:t>
                      </a:r>
                      <a:endParaRPr lang="uz-Cyrl-UZ" sz="1100" b="0" dirty="0">
                        <a:effectLst/>
                        <a:latin typeface="Arial" panose="020B0604020202020204" pitchFamily="34" charset="0"/>
                        <a:ea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</a:tr>
              <a:tr h="350983">
                <a:tc>
                  <a:txBody>
                    <a:bodyPr/>
                    <a:lstStyle/>
                    <a:p>
                      <a:pPr marL="76200" algn="l">
                        <a:lnSpc>
                          <a:spcPts val="108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Бўлим</a:t>
                      </a:r>
                      <a:r>
                        <a:rPr lang="ru-RU" sz="1100" b="0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бош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мутахассиси</a:t>
                      </a:r>
                      <a:endParaRPr lang="uz-Cyrl-UZ" sz="1100" b="0" dirty="0">
                        <a:effectLst/>
                        <a:latin typeface="Arial" panose="020B0604020202020204" pitchFamily="34" charset="0"/>
                        <a:ea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endParaRPr lang="uz-Cyrl-UZ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050"/>
                        </a:lnSpc>
                        <a:spcBef>
                          <a:spcPts val="30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ts val="1050"/>
                        <a:buFont typeface="+mj-lt"/>
                        <a:buNone/>
                        <a:tabLst>
                          <a:tab pos="725170" algn="l"/>
                        </a:tabLst>
                      </a:pPr>
                      <a:r>
                        <a:rPr lang="en-US" sz="1100" b="0" u="none" strike="noStrike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01.01.2023</a:t>
                      </a:r>
                      <a:r>
                        <a:rPr lang="en-US" sz="1100" b="0" u="none" strike="noStrike" spc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u="none" strike="noStrike" spc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й.- 01.01.2024 й.</a:t>
                      </a:r>
                      <a:endParaRPr lang="uz-Cyrl-UZ" sz="1100" b="0" u="none" strike="noStrike" spc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endParaRPr lang="uz-Cyrl-UZ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7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туман (</a:t>
                      </a: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шаҳар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статистика </a:t>
                      </a: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бўлими</a:t>
                      </a:r>
                      <a:r>
                        <a:rPr lang="ru-RU" sz="1100" b="0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етакчи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мутахассиси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лавозим</a:t>
                      </a:r>
                      <a:r>
                        <a:rPr lang="ru-RU" sz="1100" b="0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ойлик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маоши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миқдорида</a:t>
                      </a:r>
                      <a:endParaRPr lang="uz-Cyrl-UZ" sz="1100" b="0" dirty="0">
                        <a:effectLst/>
                        <a:latin typeface="Arial" panose="020B0604020202020204" pitchFamily="34" charset="0"/>
                        <a:ea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</a:tr>
              <a:tr h="268744">
                <a:tc gridSpan="5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Руйхатга</a:t>
                      </a:r>
                      <a:r>
                        <a:rPr lang="ru-RU" sz="12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олиш</a:t>
                      </a:r>
                      <a:r>
                        <a:rPr lang="ru-RU" sz="12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участкаси</a:t>
                      </a:r>
                      <a:endParaRPr lang="uz-Cyrl-UZ" sz="1200" b="0" dirty="0">
                        <a:effectLst/>
                        <a:latin typeface="Arial" panose="020B0604020202020204" pitchFamily="34" charset="0"/>
                        <a:ea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 hMerge="1">
                  <a:txBody>
                    <a:bodyPr/>
                    <a:lstStyle/>
                    <a:p>
                      <a:endParaRPr lang="uz-Cyrl-U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z-Cyrl-U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z-Cyrl-U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z-Cyrl-UZ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76200" algn="l">
                        <a:lnSpc>
                          <a:spcPts val="105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Участка </a:t>
                      </a: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бошлиғи</a:t>
                      </a:r>
                      <a:endParaRPr lang="uz-Cyrl-UZ" sz="1100" b="0" dirty="0">
                        <a:effectLst/>
                        <a:latin typeface="Arial" panose="020B0604020202020204" pitchFamily="34" charset="0"/>
                        <a:ea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endParaRPr lang="uz-Cyrl-UZ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50"/>
                        </a:lnSpc>
                        <a:spcBef>
                          <a:spcPts val="30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050"/>
                        <a:buFont typeface="+mj-lt"/>
                        <a:buNone/>
                        <a:tabLst>
                          <a:tab pos="716280" algn="l"/>
                        </a:tabLst>
                        <a:defRPr/>
                      </a:pPr>
                      <a:r>
                        <a:rPr lang="en-US" sz="1100" b="0" u="none" strike="noStrike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01.01.2023</a:t>
                      </a:r>
                      <a:r>
                        <a:rPr lang="en-US" sz="1100" b="0" u="none" strike="noStrike" spc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u="none" strike="noStrike" spc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й.- 01.01.2024 й.</a:t>
                      </a:r>
                      <a:endParaRPr lang="uz-Cyrl-UZ" sz="1100" b="0" u="none" strike="noStrike" spc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endParaRPr lang="uz-Cyrl-UZ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туман (</a:t>
                      </a: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шаҳар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статистика </a:t>
                      </a: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бўлими</a:t>
                      </a:r>
                      <a:r>
                        <a:rPr lang="ru-RU" sz="1100" b="0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бош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мутахассиси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лавозим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ойлик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маоши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миқдорида</a:t>
                      </a:r>
                      <a:endParaRPr lang="uz-Cyrl-UZ" sz="1100" b="0" dirty="0">
                        <a:effectLst/>
                        <a:latin typeface="Arial" panose="020B0604020202020204" pitchFamily="34" charset="0"/>
                        <a:ea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</a:tr>
              <a:tr h="350983">
                <a:tc>
                  <a:txBody>
                    <a:bodyPr/>
                    <a:lstStyle/>
                    <a:p>
                      <a:pPr marL="76200" algn="l">
                        <a:lnSpc>
                          <a:spcPts val="1105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Участка </a:t>
                      </a: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бошлиғи ўринбосари</a:t>
                      </a:r>
                      <a:endParaRPr lang="uz-Cyrl-UZ" sz="1100" b="0" dirty="0">
                        <a:effectLst/>
                        <a:latin typeface="Arial" panose="020B0604020202020204" pitchFamily="34" charset="0"/>
                        <a:ea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endParaRPr lang="uz-Cyrl-UZ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50"/>
                        </a:lnSpc>
                        <a:spcBef>
                          <a:spcPts val="3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713105" algn="l"/>
                        </a:tabLst>
                        <a:defRPr/>
                      </a:pPr>
                      <a:r>
                        <a:rPr lang="en-US" sz="1100" b="0" u="none" strike="noStrike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01.01.2023</a:t>
                      </a:r>
                      <a:r>
                        <a:rPr lang="en-US" sz="1100" b="0" u="none" strike="noStrike" spc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u="none" strike="noStrike" spc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й.- 01.01.2024 й.</a:t>
                      </a:r>
                      <a:endParaRPr lang="uz-Cyrl-UZ" sz="1100" b="0" u="none" strike="noStrike" spc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endParaRPr lang="uz-Cyrl-UZ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туман (</a:t>
                      </a: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шаҳар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статистика </a:t>
                      </a: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бўлими</a:t>
                      </a:r>
                      <a:r>
                        <a:rPr lang="ru-RU" sz="1100" b="0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бош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мутахассиси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лавозим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ойлик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маоши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миқдорида 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- 5%</a:t>
                      </a:r>
                      <a:endParaRPr lang="uz-Cyrl-UZ" sz="1100" b="0" dirty="0">
                        <a:effectLst/>
                        <a:latin typeface="Arial" panose="020B0604020202020204" pitchFamily="34" charset="0"/>
                        <a:ea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</a:tr>
              <a:tr h="208624">
                <a:tc gridSpan="5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Инструкторлик</a:t>
                      </a:r>
                      <a:r>
                        <a:rPr lang="ru-RU" sz="1200" b="1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</a:t>
                      </a:r>
                      <a:r>
                        <a:rPr lang="ru-RU" sz="1200" b="1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стационар </a:t>
                      </a:r>
                      <a:r>
                        <a:rPr lang="ru-RU" sz="1200" b="1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руйхатга</a:t>
                      </a:r>
                      <a:r>
                        <a:rPr lang="ru-RU" sz="1200" b="1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олиш</a:t>
                      </a:r>
                      <a:r>
                        <a:rPr lang="ru-RU" sz="1200" b="1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участкаси</a:t>
                      </a:r>
                      <a:endParaRPr lang="uz-Cyrl-UZ" sz="1200" b="1" dirty="0">
                        <a:effectLst/>
                        <a:latin typeface="Arial" panose="020B0604020202020204" pitchFamily="34" charset="0"/>
                        <a:ea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 hMerge="1">
                  <a:txBody>
                    <a:bodyPr/>
                    <a:lstStyle/>
                    <a:p>
                      <a:endParaRPr lang="uz-Cyrl-U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z-Cyrl-U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z-Cyrl-U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z-Cyrl-UZ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76200" algn="l">
                        <a:lnSpc>
                          <a:spcPts val="105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Инструктор</a:t>
                      </a:r>
                      <a:endParaRPr lang="uz-Cyrl-UZ" sz="1100" b="0" dirty="0">
                        <a:effectLst/>
                        <a:latin typeface="Arial" panose="020B0604020202020204" pitchFamily="34" charset="0"/>
                        <a:ea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endParaRPr lang="uz-Cyrl-UZ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50"/>
                        </a:lnSpc>
                        <a:spcBef>
                          <a:spcPts val="3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713105" algn="l"/>
                        </a:tabLst>
                        <a:defRPr/>
                      </a:pPr>
                      <a:r>
                        <a:rPr lang="ru-RU" sz="1100" b="0" u="none" strike="noStrike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100" b="0" u="none" strike="noStrike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</a:t>
                      </a:r>
                      <a:r>
                        <a:rPr lang="ru-RU" sz="1100" b="0" u="none" strike="noStrike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100" b="0" u="none" strike="noStrike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0.2023</a:t>
                      </a:r>
                      <a:r>
                        <a:rPr lang="en-US" sz="1100" b="0" u="none" strike="noStrike" spc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u="none" strike="noStrike" spc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й.- 01.12.2023 й.</a:t>
                      </a:r>
                      <a:endParaRPr lang="uz-Cyrl-UZ" sz="1100" b="0" u="none" strike="noStrike" spc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endParaRPr lang="uz-Cyrl-UZ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7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туман (</a:t>
                      </a: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шаҳар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статистика </a:t>
                      </a: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бўлими</a:t>
                      </a:r>
                      <a:r>
                        <a:rPr lang="ru-RU" sz="1100" b="0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бош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мутахассиси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лавозим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ойлик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маоши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миқдорида</a:t>
                      </a:r>
                      <a:endParaRPr lang="uz-Cyrl-UZ" sz="1100" b="0" dirty="0">
                        <a:effectLst/>
                        <a:latin typeface="Arial" panose="020B0604020202020204" pitchFamily="34" charset="0"/>
                        <a:ea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76200" algn="l">
                        <a:lnSpc>
                          <a:spcPts val="1105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Стационар </a:t>
                      </a: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рўйхатга</a:t>
                      </a:r>
                      <a:r>
                        <a:rPr lang="ru-RU" sz="1100" b="0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олувчи</a:t>
                      </a:r>
                      <a:endParaRPr lang="uz-Cyrl-UZ" sz="1100" b="0" dirty="0">
                        <a:effectLst/>
                        <a:latin typeface="Arial" panose="020B0604020202020204" pitchFamily="34" charset="0"/>
                        <a:ea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endParaRPr lang="uz-Cyrl-UZ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050"/>
                        </a:lnSpc>
                        <a:spcBef>
                          <a:spcPts val="30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ts val="1050"/>
                        <a:buFont typeface="+mj-lt"/>
                        <a:buNone/>
                        <a:tabLst>
                          <a:tab pos="728345" algn="l"/>
                        </a:tabLst>
                      </a:pPr>
                      <a:r>
                        <a:rPr lang="ru-RU" sz="1100" b="0" u="none" strike="noStrike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US" sz="1100" b="0" u="none" strike="noStrike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100" b="0" u="none" strike="noStrike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100" b="0" u="none" strike="noStrike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0.2023</a:t>
                      </a:r>
                      <a:r>
                        <a:rPr lang="en-US" sz="1100" b="0" u="none" strike="noStrike" spc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u="none" strike="noStrike" spc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й.- 01.12.2023 й</a:t>
                      </a:r>
                      <a:endParaRPr lang="uz-Cyrl-UZ" sz="1100" b="0" u="none" strike="noStrike" spc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endParaRPr lang="uz-Cyrl-UZ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туман (</a:t>
                      </a: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шаҳар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статистика </a:t>
                      </a: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бўлими</a:t>
                      </a:r>
                      <a:r>
                        <a:rPr lang="ru-RU" sz="1100" b="0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етакчи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мутахассиси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лавозим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ойлик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маоши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миқдорида</a:t>
                      </a:r>
                      <a:endParaRPr lang="uz-Cyrl-UZ" sz="1100" b="0" dirty="0">
                        <a:effectLst/>
                        <a:latin typeface="Arial" panose="020B0604020202020204" pitchFamily="34" charset="0"/>
                        <a:ea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76200" algn="l">
                        <a:lnSpc>
                          <a:spcPts val="105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Рўйхатга</a:t>
                      </a:r>
                      <a:r>
                        <a:rPr lang="ru-RU" sz="1100" b="0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олувчи</a:t>
                      </a:r>
                      <a:endParaRPr lang="uz-Cyrl-UZ" sz="1100" b="0" dirty="0">
                        <a:effectLst/>
                        <a:latin typeface="Arial" panose="020B0604020202020204" pitchFamily="34" charset="0"/>
                        <a:ea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endParaRPr lang="uz-Cyrl-UZ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3000"/>
                        </a:spcBef>
                        <a:spcAft>
                          <a:spcPts val="300"/>
                        </a:spcAft>
                        <a:tabLst>
                          <a:tab pos="728345" algn="l"/>
                        </a:tabLst>
                      </a:pPr>
                      <a:r>
                        <a:rPr lang="ru-RU" sz="1100" b="0" u="none" strike="noStrike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US" sz="1100" b="0" u="none" strike="noStrike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100" b="0" u="none" strike="noStrike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100" b="0" u="none" strike="noStrike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0.2023</a:t>
                      </a:r>
                      <a:r>
                        <a:rPr lang="en-US" sz="1100" b="0" u="none" strike="noStrike" spc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u="none" strike="noStrike" spc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й.-01.12.2023 й</a:t>
                      </a:r>
                      <a:endParaRPr lang="uz-Cyrl-UZ" sz="1100" b="0" u="none" strike="noStrike" spc="0" dirty="0">
                        <a:effectLst/>
                        <a:latin typeface="Arial" panose="020B0604020202020204" pitchFamily="34" charset="0"/>
                        <a:ea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endParaRPr lang="uz-Cyrl-UZ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 vMerge="1">
                  <a:txBody>
                    <a:bodyPr/>
                    <a:lstStyle/>
                    <a:p>
                      <a:endParaRPr lang="uz-Cyrl-UZ"/>
                    </a:p>
                  </a:txBody>
                  <a:tcPr/>
                </a:tc>
              </a:tr>
              <a:tr h="217170">
                <a:tc>
                  <a:txBody>
                    <a:bodyPr/>
                    <a:lstStyle/>
                    <a:p>
                      <a:pPr marL="76200" algn="l">
                        <a:lnSpc>
                          <a:spcPts val="113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Уй-жой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рўйхатини</a:t>
                      </a:r>
                      <a:r>
                        <a:rPr lang="ru-RU" sz="1100" b="0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тузувчи</a:t>
                      </a:r>
                      <a:endParaRPr lang="uz-Cyrl-UZ" sz="1100" b="0" dirty="0">
                        <a:effectLst/>
                        <a:latin typeface="Arial" panose="020B0604020202020204" pitchFamily="34" charset="0"/>
                        <a:ea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endParaRPr lang="uz-Cyrl-UZ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01.08.2022 й.- 01.09.2022 й.</a:t>
                      </a:r>
                      <a:endParaRPr lang="uz-Cyrl-UZ" sz="1100" b="0" dirty="0">
                        <a:effectLst/>
                        <a:latin typeface="Arial" panose="020B0604020202020204" pitchFamily="34" charset="0"/>
                        <a:ea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endParaRPr lang="uz-Cyrl-UZ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 vMerge="1">
                  <a:txBody>
                    <a:bodyPr/>
                    <a:lstStyle/>
                    <a:p>
                      <a:endParaRPr lang="uz-Cyrl-UZ"/>
                    </a:p>
                  </a:txBody>
                  <a:tcPr/>
                </a:tc>
              </a:tr>
              <a:tr h="204470">
                <a:tc gridSpan="5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Бирламчи</a:t>
                      </a:r>
                      <a:r>
                        <a:rPr lang="ru-RU" sz="1200" b="1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маълумотларни</a:t>
                      </a:r>
                      <a:r>
                        <a:rPr lang="ru-RU" sz="1200" b="1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электрон </a:t>
                      </a:r>
                      <a:r>
                        <a:rPr lang="ru-RU" sz="1200" b="1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базага</a:t>
                      </a:r>
                      <a:r>
                        <a:rPr lang="ru-RU" sz="1200" b="1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киритиш</a:t>
                      </a:r>
                      <a:r>
                        <a:rPr lang="ru-RU" sz="1200" b="1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маркази</a:t>
                      </a:r>
                      <a:endParaRPr lang="uz-Cyrl-UZ" sz="1200" b="1" dirty="0">
                        <a:effectLst/>
                        <a:latin typeface="Arial" panose="020B0604020202020204" pitchFamily="34" charset="0"/>
                        <a:ea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 hMerge="1">
                  <a:txBody>
                    <a:bodyPr/>
                    <a:lstStyle/>
                    <a:p>
                      <a:endParaRPr lang="uz-Cyrl-U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z-Cyrl-U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z-Cyrl-U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z-Cyrl-UZ"/>
                    </a:p>
                  </a:txBody>
                  <a:tcPr/>
                </a:tc>
              </a:tr>
              <a:tr h="270758">
                <a:tc>
                  <a:txBody>
                    <a:bodyPr/>
                    <a:lstStyle/>
                    <a:p>
                      <a:pPr marL="76200" algn="l">
                        <a:lnSpc>
                          <a:spcPts val="105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Марказ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бошлиғи</a:t>
                      </a:r>
                      <a:endParaRPr lang="uz-Cyrl-UZ" sz="1100" b="0" dirty="0">
                        <a:effectLst/>
                        <a:latin typeface="Arial" panose="020B0604020202020204" pitchFamily="34" charset="0"/>
                        <a:ea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endParaRPr lang="uz-Cyrl-UZ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01.12.2023 й.- 01.12.2025 й.</a:t>
                      </a:r>
                      <a:endParaRPr lang="uz-Cyrl-UZ" sz="1100" b="0" dirty="0">
                        <a:effectLst/>
                        <a:latin typeface="Arial" panose="020B0604020202020204" pitchFamily="34" charset="0"/>
                        <a:ea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endParaRPr lang="uz-Cyrl-UZ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Худудий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статистика </a:t>
                      </a: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бошқармалари бўлими</a:t>
                      </a:r>
                      <a:r>
                        <a:rPr lang="ru-RU" sz="1100" b="0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бошлиғи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лавозим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ойлик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маоши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миқдорида</a:t>
                      </a:r>
                      <a:endParaRPr lang="uz-Cyrl-UZ" sz="1100" b="0" dirty="0">
                        <a:effectLst/>
                        <a:latin typeface="Arial" panose="020B0604020202020204" pitchFamily="34" charset="0"/>
                        <a:ea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</a:tr>
              <a:tr h="426193">
                <a:tc>
                  <a:txBody>
                    <a:bodyPr/>
                    <a:lstStyle/>
                    <a:p>
                      <a:pPr marL="76200" algn="l">
                        <a:lnSpc>
                          <a:spcPts val="1105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Операторлар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гуруҳи бошлиғи</a:t>
                      </a:r>
                      <a:endParaRPr lang="uz-Cyrl-UZ" sz="1100" b="0" dirty="0">
                        <a:effectLst/>
                        <a:latin typeface="Arial" panose="020B0604020202020204" pitchFamily="34" charset="0"/>
                        <a:ea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endParaRPr lang="uz-Cyrl-UZ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050"/>
                        </a:lnSpc>
                        <a:spcBef>
                          <a:spcPts val="3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728345" algn="l"/>
                        </a:tabLst>
                        <a:defRPr/>
                      </a:pPr>
                      <a:r>
                        <a:rPr lang="ru-RU" sz="1100" b="0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01.12.2023 й.- 01.12.2025 й.</a:t>
                      </a:r>
                      <a:endParaRPr lang="uz-Cyrl-UZ" sz="1100" b="0" dirty="0" smtClean="0">
                        <a:effectLst/>
                        <a:latin typeface="Arial" panose="020B0604020202020204" pitchFamily="34" charset="0"/>
                        <a:ea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endParaRPr lang="uz-Cyrl-UZ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Худудий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статистика </a:t>
                      </a: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бошқармалари бўлим</a:t>
                      </a:r>
                      <a:r>
                        <a:rPr lang="ru-RU" sz="1100" b="0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бошлиғи ўринбосари</a:t>
                      </a:r>
                      <a:r>
                        <a:rPr lang="ru-RU" sz="1100" b="0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лавозим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ойлик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маоши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миқдорида</a:t>
                      </a:r>
                      <a:endParaRPr lang="uz-Cyrl-UZ" sz="1100" b="0" dirty="0">
                        <a:effectLst/>
                        <a:latin typeface="Arial" panose="020B0604020202020204" pitchFamily="34" charset="0"/>
                        <a:ea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</a:tr>
              <a:tr h="350983">
                <a:tc>
                  <a:txBody>
                    <a:bodyPr/>
                    <a:lstStyle/>
                    <a:p>
                      <a:pPr marL="76200" algn="l">
                        <a:lnSpc>
                          <a:spcPts val="105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Оператор</a:t>
                      </a:r>
                      <a:endParaRPr lang="uz-Cyrl-UZ" sz="1100" b="0" dirty="0">
                        <a:effectLst/>
                        <a:latin typeface="Arial" panose="020B0604020202020204" pitchFamily="34" charset="0"/>
                        <a:ea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endParaRPr lang="uz-Cyrl-UZ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050"/>
                        </a:lnSpc>
                        <a:spcBef>
                          <a:spcPts val="30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ts val="1050"/>
                        <a:buFont typeface="+mj-lt"/>
                        <a:buNone/>
                        <a:tabLst>
                          <a:tab pos="728345" algn="l"/>
                        </a:tabLst>
                      </a:pPr>
                      <a:endParaRPr lang="uz-Cyrl-UZ" sz="1100" b="0" u="none" strike="noStrike" spc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endParaRPr lang="uz-Cyrl-UZ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37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Худудий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статистика </a:t>
                      </a: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бошқармалари 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бош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мутахассиси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лавозим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ойлик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маоши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миқдорида</a:t>
                      </a:r>
                      <a:endParaRPr lang="uz-Cyrl-UZ" sz="1100" b="0" dirty="0">
                        <a:effectLst/>
                        <a:latin typeface="Arial" panose="020B0604020202020204" pitchFamily="34" charset="0"/>
                        <a:ea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</a:tr>
              <a:tr h="270758">
                <a:tc>
                  <a:txBody>
                    <a:bodyPr/>
                    <a:lstStyle/>
                    <a:p>
                      <a:pPr marL="76200" algn="l">
                        <a:lnSpc>
                          <a:spcPts val="1105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Хужжатларни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сақлаш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ходими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(архив </a:t>
                      </a:r>
                      <a:r>
                        <a:rPr lang="ru-RU" sz="1100" b="0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ходими</a:t>
                      </a: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uz-Cyrl-UZ" sz="1100" b="0" dirty="0">
                        <a:effectLst/>
                        <a:latin typeface="Arial" panose="020B0604020202020204" pitchFamily="34" charset="0"/>
                        <a:ea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endParaRPr lang="uz-Cyrl-UZ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5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01.12.2023 й.- 01.12.2025 й.</a:t>
                      </a:r>
                      <a:endParaRPr lang="uz-Cyrl-UZ" sz="1100" b="0" dirty="0">
                        <a:effectLst/>
                        <a:latin typeface="Arial" panose="020B0604020202020204" pitchFamily="34" charset="0"/>
                        <a:ea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>
                  <a:txBody>
                    <a:bodyPr/>
                    <a:lstStyle/>
                    <a:p>
                      <a:endParaRPr lang="uz-Cyrl-UZ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25" marR="3825" marT="0" marB="0" anchor="ctr"/>
                </a:tc>
                <a:tc vMerge="1">
                  <a:txBody>
                    <a:bodyPr/>
                    <a:lstStyle/>
                    <a:p>
                      <a:endParaRPr lang="uz-Cyrl-U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62549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"/>
            <a:ext cx="12199859" cy="12107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z-Cyrl-UZ" sz="2800" b="0" i="0" u="none" strike="noStrike" kern="1200" cap="none" spc="0" normalizeH="0" baseline="0" noProof="0" dirty="0">
              <a:ln>
                <a:noFill/>
              </a:ln>
              <a:solidFill>
                <a:srgbClr val="D5E7F2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54200" y="6349"/>
            <a:ext cx="0" cy="118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659569" y="6422817"/>
            <a:ext cx="510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084114" y="56060"/>
            <a:ext cx="8489576" cy="10986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ЎЗБЕКИСТОН РЕСПУБЛИКАСИ </a:t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ДАВЛАТ СТАТИСТИКА ҚЎМИТАСИ </a:t>
            </a:r>
          </a:p>
          <a:p>
            <a:pPr lvl="0" algn="ctr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САМАРҚАНД ВИЛОЯТИ СТАТИСТИКА БОШҚАРМАСИ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3690" y="86239"/>
            <a:ext cx="1094854" cy="1038255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1709088" y="2852362"/>
            <a:ext cx="8215370" cy="1928826"/>
          </a:xfrm>
          <a:prstGeom prst="round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4000" b="1" dirty="0" smtClean="0">
                <a:latin typeface="Arial" pitchFamily="34" charset="0"/>
                <a:cs typeface="Arial" pitchFamily="34" charset="0"/>
              </a:rPr>
              <a:t>ЭЪТИБОРИНГИЗ УЧУН РАҲМАТ!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https://aholi.stat.uz/images/logo_peripis20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322"/>
            <a:ext cx="1877297" cy="114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792" y="4405839"/>
            <a:ext cx="2306221" cy="13120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9533" y="2011808"/>
            <a:ext cx="2306221" cy="131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868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0" y="2"/>
            <a:ext cx="12199859" cy="12107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z-Cyrl-UZ" sz="2800" b="0" i="0" u="none" strike="noStrike" kern="1200" cap="none" spc="0" normalizeH="0" baseline="0" noProof="0" dirty="0">
              <a:ln>
                <a:noFill/>
              </a:ln>
              <a:solidFill>
                <a:srgbClr val="D5E7F2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2084114" y="56060"/>
            <a:ext cx="8489576" cy="10986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ЎЗБЕКИСТОН РЕСПУБЛИКАСИ </a:t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ДАВЛАТ СТАТИСТИКА ҚЎМИТАСИ </a:t>
            </a:r>
          </a:p>
          <a:p>
            <a:pPr lvl="0" algn="ctr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САМАРҚАНД ВИЛОЯТИ СТАТИСТИКА БОШҚАРМАСИ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866982" y="22733"/>
            <a:ext cx="0" cy="118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3690" y="86239"/>
            <a:ext cx="1094854" cy="1038255"/>
          </a:xfrm>
          <a:prstGeom prst="rect">
            <a:avLst/>
          </a:prstGeom>
        </p:spPr>
      </p:pic>
      <p:pic>
        <p:nvPicPr>
          <p:cNvPr id="1026" name="Picture 2" descr="https://aholi.stat.uz/images/logo_peripis20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75" y="33322"/>
            <a:ext cx="1877297" cy="114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1"/>
          <p:cNvSpPr txBox="1">
            <a:spLocks/>
          </p:cNvSpPr>
          <p:nvPr/>
        </p:nvSpPr>
        <p:spPr>
          <a:xfrm>
            <a:off x="950223" y="1746855"/>
            <a:ext cx="9745883" cy="11690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85000"/>
              </a:lnSpc>
              <a:spcBef>
                <a:spcPct val="0"/>
              </a:spcBef>
              <a:buNone/>
              <a:defRPr sz="6000" spc="-50" baseline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uz-Cyrl-UZ" sz="2400" dirty="0" smtClean="0"/>
              <a:t>	Ў</a:t>
            </a:r>
            <a:r>
              <a:rPr lang="ru-RU" sz="2400" dirty="0" err="1" smtClean="0"/>
              <a:t>збекистон</a:t>
            </a:r>
            <a:r>
              <a:rPr lang="ru-RU" sz="2400" dirty="0" smtClean="0"/>
              <a:t> </a:t>
            </a:r>
            <a:r>
              <a:rPr lang="ru-RU" sz="2400" dirty="0" err="1"/>
              <a:t>Республикасида</a:t>
            </a:r>
            <a:r>
              <a:rPr lang="ru-RU" sz="2400" dirty="0"/>
              <a:t> </a:t>
            </a:r>
            <a:r>
              <a:rPr lang="ru-RU" sz="2400" dirty="0" smtClean="0"/>
              <a:t>2023 </a:t>
            </a:r>
            <a:r>
              <a:rPr lang="ru-RU" sz="2400" dirty="0" err="1"/>
              <a:t>йилда</a:t>
            </a:r>
            <a:r>
              <a:rPr lang="ru-RU" sz="2400" dirty="0"/>
              <a:t> </a:t>
            </a:r>
            <a:r>
              <a:rPr lang="ru-RU" sz="2400" dirty="0" smtClean="0"/>
              <a:t>а</a:t>
            </a:r>
            <a:r>
              <a:rPr lang="uz-Cyrl-UZ" sz="2400" dirty="0"/>
              <a:t>ҳ</a:t>
            </a:r>
            <a:r>
              <a:rPr lang="ru-RU" sz="2400" dirty="0" err="1" smtClean="0"/>
              <a:t>олини</a:t>
            </a:r>
            <a:r>
              <a:rPr lang="ru-RU" sz="2400" dirty="0" smtClean="0"/>
              <a:t> </a:t>
            </a:r>
            <a:r>
              <a:rPr lang="ru-RU" sz="2400" dirty="0" err="1" smtClean="0"/>
              <a:t>рўйхатга</a:t>
            </a:r>
            <a:r>
              <a:rPr lang="ru-RU" sz="2400" dirty="0" smtClean="0"/>
              <a:t> </a:t>
            </a:r>
            <a:r>
              <a:rPr lang="ru-RU" sz="2400" dirty="0" err="1"/>
              <a:t>олишга</a:t>
            </a:r>
            <a:r>
              <a:rPr lang="ru-RU" sz="2400" dirty="0"/>
              <a:t> </a:t>
            </a:r>
            <a:r>
              <a:rPr lang="ru-RU" sz="2400" dirty="0" err="1"/>
              <a:t>тайёргарлик</a:t>
            </a:r>
            <a:r>
              <a:rPr lang="ru-RU" sz="2400" dirty="0"/>
              <a:t> </a:t>
            </a:r>
            <a:r>
              <a:rPr lang="ru-RU" sz="2400" dirty="0" err="1" smtClean="0"/>
              <a:t>кўриш</a:t>
            </a:r>
            <a:r>
              <a:rPr lang="ru-RU" sz="2400" dirty="0" smtClean="0"/>
              <a:t> </a:t>
            </a:r>
            <a:r>
              <a:rPr lang="ru-RU" sz="2400" dirty="0" err="1"/>
              <a:t>ва</a:t>
            </a:r>
            <a:r>
              <a:rPr lang="ru-RU" sz="2400" dirty="0"/>
              <a:t> </a:t>
            </a:r>
            <a:r>
              <a:rPr lang="ru-RU" sz="2400" dirty="0" err="1"/>
              <a:t>уни</a:t>
            </a:r>
            <a:r>
              <a:rPr lang="ru-RU" sz="2400" dirty="0"/>
              <a:t> </a:t>
            </a:r>
            <a:r>
              <a:rPr lang="ru-RU" sz="2400" dirty="0" err="1"/>
              <a:t>ў</a:t>
            </a:r>
            <a:r>
              <a:rPr lang="ru-RU" sz="2400" dirty="0" err="1" smtClean="0"/>
              <a:t>тказиш</a:t>
            </a:r>
            <a:r>
              <a:rPr lang="ru-RU" sz="2400" dirty="0" smtClean="0"/>
              <a:t> </a:t>
            </a:r>
            <a:r>
              <a:rPr lang="ru-RU" sz="2400" dirty="0" err="1"/>
              <a:t>чора-тадбирлари</a:t>
            </a:r>
            <a:r>
              <a:rPr lang="ru-RU" sz="2400" dirty="0"/>
              <a:t> </a:t>
            </a:r>
            <a:r>
              <a:rPr lang="ru-RU" sz="2400" dirty="0" err="1" smtClean="0"/>
              <a:t>тўғрисидаги</a:t>
            </a:r>
            <a:r>
              <a:rPr lang="ru-RU" sz="2400" dirty="0" smtClean="0"/>
              <a:t> </a:t>
            </a:r>
            <a:r>
              <a:rPr lang="uz-Cyrl-UZ" sz="2400" dirty="0"/>
              <a:t>Ў</a:t>
            </a:r>
            <a:r>
              <a:rPr lang="ru-RU" sz="2400" dirty="0" err="1"/>
              <a:t>збекистон</a:t>
            </a:r>
            <a:r>
              <a:rPr lang="ru-RU" sz="2400" dirty="0"/>
              <a:t> </a:t>
            </a:r>
            <a:r>
              <a:rPr lang="ru-RU" sz="2400" dirty="0" err="1" smtClean="0"/>
              <a:t>Республикаси</a:t>
            </a:r>
            <a:r>
              <a:rPr lang="ru-RU" sz="2400" dirty="0" smtClean="0"/>
              <a:t> </a:t>
            </a:r>
            <a:r>
              <a:rPr lang="ru-RU" sz="2400" dirty="0" err="1" smtClean="0"/>
              <a:t>Вазирлар</a:t>
            </a:r>
            <a:r>
              <a:rPr lang="ru-RU" sz="2400" dirty="0" smtClean="0"/>
              <a:t> </a:t>
            </a:r>
            <a:r>
              <a:rPr lang="ru-RU" sz="2400" dirty="0" err="1" smtClean="0"/>
              <a:t>Маҳкамасининг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ru-RU" sz="2400" dirty="0" smtClean="0"/>
              <a:t>2020 </a:t>
            </a:r>
            <a:r>
              <a:rPr lang="ru-RU" sz="2400" dirty="0" err="1" smtClean="0"/>
              <a:t>йил</a:t>
            </a:r>
            <a:r>
              <a:rPr lang="ru-RU" sz="2400" dirty="0" smtClean="0"/>
              <a:t> 11 </a:t>
            </a:r>
            <a:r>
              <a:rPr lang="ru-RU" sz="2400" dirty="0" err="1" smtClean="0"/>
              <a:t>ноябрдаги</a:t>
            </a:r>
            <a:r>
              <a:rPr lang="ru-RU" sz="2400" dirty="0" smtClean="0"/>
              <a:t>  № 710 – </a:t>
            </a:r>
            <a:r>
              <a:rPr lang="ru-RU" sz="2400" dirty="0" err="1" smtClean="0"/>
              <a:t>сонли</a:t>
            </a:r>
            <a:r>
              <a:rPr lang="ru-RU" sz="2400" dirty="0" smtClean="0"/>
              <a:t> </a:t>
            </a:r>
            <a:r>
              <a:rPr lang="ru-RU" sz="2400" dirty="0" err="1" smtClean="0"/>
              <a:t>қарори қабул </a:t>
            </a:r>
            <a:r>
              <a:rPr lang="ru-RU" sz="2400" dirty="0" err="1" smtClean="0"/>
              <a:t>қилинди</a:t>
            </a:r>
            <a:r>
              <a:rPr lang="ru-RU" sz="2400" dirty="0" smtClean="0"/>
              <a:t>.  </a:t>
            </a:r>
            <a:endParaRPr lang="uz-Cyrl-UZ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223" y="3452018"/>
            <a:ext cx="3889068" cy="24742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8902" y="3452018"/>
            <a:ext cx="4099888" cy="248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0708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0" y="2"/>
            <a:ext cx="12199859" cy="12107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z-Cyrl-UZ" sz="2800" b="0" i="0" u="none" strike="noStrike" kern="1200" cap="none" spc="0" normalizeH="0" baseline="0" noProof="0" dirty="0">
              <a:ln>
                <a:noFill/>
              </a:ln>
              <a:solidFill>
                <a:srgbClr val="D5E7F2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2206985" y="33322"/>
            <a:ext cx="7835390" cy="10986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ЎЗБЕКИСТОН РЕСПУБЛИКАСИ </a:t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ВАЗИРЛАР МАҲКАМАСИНИНГ 710 – СОНЛИ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 algn="ctr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ҚАРОРИ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 algn="ctr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866982" y="22733"/>
            <a:ext cx="0" cy="118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3690" y="86239"/>
            <a:ext cx="1094854" cy="1038255"/>
          </a:xfrm>
          <a:prstGeom prst="rect">
            <a:avLst/>
          </a:prstGeom>
        </p:spPr>
      </p:pic>
      <p:pic>
        <p:nvPicPr>
          <p:cNvPr id="1026" name="Picture 2" descr="https://aholi.stat.uz/images/logo_peripis20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75" y="33322"/>
            <a:ext cx="1877297" cy="114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64011" y="1906017"/>
            <a:ext cx="10452400" cy="720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spcBef>
                <a:spcPct val="0"/>
              </a:spcBef>
            </a:pPr>
            <a:r>
              <a:rPr lang="en-US" sz="3000" spc="-5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</a:t>
            </a:r>
            <a:r>
              <a:rPr lang="ru-RU" sz="3000" spc="-50" dirty="0" err="1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Ў</a:t>
            </a:r>
            <a:r>
              <a:rPr lang="ru-RU" sz="3000" spc="-50" dirty="0" err="1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збекистон</a:t>
            </a:r>
            <a:r>
              <a:rPr lang="ru-RU" sz="3000" spc="-5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3000" spc="-50" dirty="0" err="1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Республикасида</a:t>
            </a:r>
            <a:r>
              <a:rPr lang="ru-RU" sz="3000" spc="-50" dirty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3000" spc="-50" dirty="0" err="1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аҳолини </a:t>
            </a:r>
            <a:r>
              <a:rPr lang="ru-RU" sz="3000" spc="-50" dirty="0" err="1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руйхатга</a:t>
            </a:r>
            <a:r>
              <a:rPr lang="ru-RU" sz="3000" spc="-50" dirty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3000" spc="-50" dirty="0" err="1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олиш</a:t>
            </a:r>
            <a:r>
              <a:rPr lang="ru-RU" sz="3000" spc="-50" dirty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2023 </a:t>
            </a:r>
            <a:r>
              <a:rPr lang="ru-RU" sz="3000" spc="-50" dirty="0" err="1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йил</a:t>
            </a:r>
            <a:r>
              <a:rPr lang="ru-RU" sz="3000" spc="-5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3000" spc="-50" dirty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1-25 ноябрь </a:t>
            </a:r>
            <a:r>
              <a:rPr lang="ru-RU" sz="3000" spc="-50" dirty="0" err="1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кунлари</a:t>
            </a:r>
            <a:r>
              <a:rPr lang="ru-RU" sz="3000" spc="-5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3000" spc="-50" dirty="0" err="1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ўтказилиши</a:t>
            </a:r>
            <a:r>
              <a:rPr lang="ru-RU" sz="3000" spc="-5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3000" spc="-50" dirty="0" err="1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белгиланди</a:t>
            </a:r>
            <a:r>
              <a:rPr lang="ru-RU" sz="3000" spc="-5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endParaRPr lang="uz-Cyrl-UZ" sz="3000" spc="-50" dirty="0">
              <a:solidFill>
                <a:srgbClr val="00006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0122" y="2406610"/>
            <a:ext cx="11140177" cy="34296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spcBef>
                <a:spcPct val="0"/>
              </a:spcBef>
            </a:pPr>
            <a:r>
              <a:rPr lang="en-US" sz="3000" spc="-5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</a:t>
            </a:r>
            <a:r>
              <a:rPr lang="ru-RU" sz="3000" spc="-50" dirty="0" err="1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Ўзбекистон</a:t>
            </a:r>
            <a:r>
              <a:rPr lang="ru-RU" sz="3000" spc="-5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3000" spc="-50" dirty="0" err="1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Республикасида</a:t>
            </a:r>
            <a:r>
              <a:rPr lang="ru-RU" sz="3000" spc="-50" dirty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3000" spc="-50" dirty="0" err="1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аҳолини </a:t>
            </a:r>
            <a:r>
              <a:rPr lang="ru-RU" sz="3000" spc="-50" dirty="0" err="1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синов</a:t>
            </a:r>
            <a:r>
              <a:rPr lang="ru-RU" sz="3000" spc="-50" dirty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3000" spc="-50" dirty="0" err="1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тариқасида </a:t>
            </a:r>
            <a:r>
              <a:rPr lang="ru-RU" sz="3000" spc="-50" dirty="0" err="1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рўйхатга</a:t>
            </a:r>
            <a:r>
              <a:rPr lang="ru-RU" sz="3000" spc="-5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3000" spc="-50" dirty="0" err="1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олиш</a:t>
            </a:r>
            <a:r>
              <a:rPr lang="ru-RU" sz="3000" spc="-50" dirty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3000" spc="-50" dirty="0" err="1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тадбири</a:t>
            </a:r>
            <a:r>
              <a:rPr lang="ru-RU" sz="3000" spc="-50" dirty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2021 </a:t>
            </a:r>
            <a:r>
              <a:rPr lang="ru-RU" sz="3000" spc="-50" dirty="0" err="1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йил</a:t>
            </a:r>
            <a:r>
              <a:rPr lang="ru-RU" sz="3000" spc="-50" dirty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1-25 ноябрь </a:t>
            </a:r>
            <a:r>
              <a:rPr lang="ru-RU" sz="3000" spc="-50" dirty="0" err="1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кунлари</a:t>
            </a:r>
            <a:r>
              <a:rPr lang="ru-RU" sz="3000" spc="-5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</a:p>
          <a:p>
            <a:pPr defTabSz="914400">
              <a:spcBef>
                <a:spcPct val="0"/>
              </a:spcBef>
            </a:pPr>
            <a:endParaRPr lang="ru-RU" sz="1600" spc="-50" dirty="0" smtClean="0">
              <a:solidFill>
                <a:srgbClr val="00006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 defTabSz="9144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3000" spc="-50" dirty="0" err="1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Андижон</a:t>
            </a:r>
            <a:r>
              <a:rPr lang="ru-RU" sz="3000" spc="-5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3000" spc="-50" dirty="0" err="1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вилоятининг</a:t>
            </a:r>
            <a:r>
              <a:rPr lang="ru-RU" sz="3000" spc="-5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3000" spc="-50" dirty="0" err="1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Хўжаобод</a:t>
            </a:r>
            <a:r>
              <a:rPr lang="ru-RU" sz="3000" spc="-5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3000" spc="-50" dirty="0" err="1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тумани</a:t>
            </a:r>
            <a:r>
              <a:rPr lang="ru-RU" sz="3000" spc="-5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;</a:t>
            </a:r>
          </a:p>
          <a:p>
            <a:pPr marL="457200" indent="-457200" defTabSz="9144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3000" spc="-50" dirty="0" err="1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Тошкент</a:t>
            </a:r>
            <a:r>
              <a:rPr lang="ru-RU" sz="3000" spc="-5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3000" spc="-50" dirty="0" err="1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вилоятининг</a:t>
            </a:r>
            <a:r>
              <a:rPr lang="ru-RU" sz="3000" spc="-5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3000" spc="-50" dirty="0" err="1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Юқори</a:t>
            </a:r>
            <a:r>
              <a:rPr lang="ru-RU" sz="3000" spc="-5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3000" spc="-50" dirty="0" err="1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Чирчиқ</a:t>
            </a:r>
            <a:r>
              <a:rPr lang="ru-RU" sz="3000" spc="-5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3000" spc="-50" dirty="0" err="1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тумани</a:t>
            </a:r>
            <a:r>
              <a:rPr lang="ru-RU" sz="3000" spc="-5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;</a:t>
            </a:r>
          </a:p>
          <a:p>
            <a:pPr marL="457200" indent="-457200" defTabSz="9144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3000" spc="-50" dirty="0" err="1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Хоразм</a:t>
            </a:r>
            <a:r>
              <a:rPr lang="ru-RU" sz="3000" spc="-5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3000" spc="-50" dirty="0" err="1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вилоятининг</a:t>
            </a:r>
            <a:r>
              <a:rPr lang="ru-RU" sz="3000" spc="-5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Хива </a:t>
            </a:r>
            <a:r>
              <a:rPr lang="ru-RU" sz="3000" spc="-50" dirty="0" err="1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шаҳри</a:t>
            </a:r>
            <a:r>
              <a:rPr lang="ru-RU" sz="3000" spc="-5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;</a:t>
            </a:r>
          </a:p>
          <a:p>
            <a:pPr marL="457200" indent="-457200" defTabSz="9144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3000" spc="-50" dirty="0" err="1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Тошкент</a:t>
            </a:r>
            <a:r>
              <a:rPr lang="ru-RU" sz="3000" spc="-5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3000" spc="-50" dirty="0" err="1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шаҳрининг</a:t>
            </a:r>
            <a:r>
              <a:rPr lang="ru-RU" sz="3000" spc="-5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3000" spc="-50" dirty="0" err="1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Яшнобод</a:t>
            </a:r>
            <a:r>
              <a:rPr lang="ru-RU" sz="3000" spc="-5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3000" spc="-50" dirty="0" err="1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туманида</a:t>
            </a:r>
            <a:r>
              <a:rPr lang="ru-RU" sz="3000" spc="-5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3000" spc="-50" dirty="0" err="1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амалга</a:t>
            </a:r>
            <a:r>
              <a:rPr lang="ru-RU" sz="3000" spc="-5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3000" spc="-50" dirty="0" err="1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оширилади</a:t>
            </a:r>
            <a:r>
              <a:rPr lang="ru-RU" sz="3000" spc="-5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99543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0" y="2"/>
            <a:ext cx="12199859" cy="12107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z-Cyrl-UZ" sz="2800" b="0" i="0" u="none" strike="noStrike" kern="1200" cap="none" spc="0" normalizeH="0" baseline="0" noProof="0" dirty="0">
              <a:ln>
                <a:noFill/>
              </a:ln>
              <a:solidFill>
                <a:srgbClr val="D5E7F2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2206985" y="2"/>
            <a:ext cx="7835390" cy="10986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ЎЗБЕКИСТОН РЕСПУБЛИКАСИ </a:t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ВАЗИРЛАР МАҲКАМАСИНИНГ 710 – СОНЛИ </a:t>
            </a:r>
          </a:p>
          <a:p>
            <a:pPr lvl="0" algn="ctr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ҚАРОРИ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 algn="ctr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866982" y="22733"/>
            <a:ext cx="0" cy="118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3690" y="86239"/>
            <a:ext cx="1094854" cy="1038255"/>
          </a:xfrm>
          <a:prstGeom prst="rect">
            <a:avLst/>
          </a:prstGeom>
        </p:spPr>
      </p:pic>
      <p:pic>
        <p:nvPicPr>
          <p:cNvPr id="1026" name="Picture 2" descr="https://aholi.stat.uz/images/logo_peripis20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75" y="33322"/>
            <a:ext cx="1877297" cy="114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89811" y="691452"/>
            <a:ext cx="12779479" cy="14726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spcBef>
                <a:spcPct val="0"/>
              </a:spcBef>
            </a:pPr>
            <a:r>
              <a:rPr lang="ru-RU" sz="30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3000" spc="-5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Ўзбекистон</a:t>
            </a:r>
            <a:r>
              <a:rPr lang="ru-RU" sz="30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spc="-5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Республикасида</a:t>
            </a:r>
            <a:r>
              <a:rPr lang="ru-RU" sz="3000" spc="-5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  <a:r>
              <a:rPr lang="ru-RU" sz="3000" spc="-5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йилда</a:t>
            </a:r>
            <a:r>
              <a:rPr lang="ru-RU" sz="3000" spc="-5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spc="-5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аҳолини </a:t>
            </a:r>
            <a:r>
              <a:rPr lang="ru-RU" sz="3000" spc="-5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рўйхатга</a:t>
            </a:r>
            <a:r>
              <a:rPr lang="ru-RU" sz="30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spc="-5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олишга</a:t>
            </a:r>
            <a:r>
              <a:rPr lang="ru-RU" sz="3000" spc="-5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spc="-5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тайёргарлик</a:t>
            </a:r>
            <a:r>
              <a:rPr lang="ru-RU" sz="3000" spc="-5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spc="-5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кўриш</a:t>
            </a:r>
            <a:r>
              <a:rPr lang="ru-RU" sz="30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spc="-5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3000" spc="-5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уни </a:t>
            </a:r>
            <a:r>
              <a:rPr lang="ru-RU" sz="3000" spc="-5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ўтказиш</a:t>
            </a:r>
            <a:r>
              <a:rPr lang="ru-RU" sz="30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spc="-5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тартиби</a:t>
            </a:r>
            <a:r>
              <a:rPr lang="ru-RU" sz="3000" spc="-5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spc="-5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тўғрисидаги </a:t>
            </a:r>
            <a:r>
              <a:rPr lang="ru-RU" sz="30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низом</a:t>
            </a:r>
            <a:endParaRPr lang="uz-Cyrl-UZ" sz="3000" spc="-5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1773" y="3280340"/>
            <a:ext cx="11895058" cy="51781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spcBef>
                <a:spcPct val="0"/>
              </a:spcBef>
            </a:pPr>
            <a:r>
              <a:rPr lang="ru-RU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боб</a:t>
            </a:r>
            <a:r>
              <a:rPr lang="en-US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Умумий</a:t>
            </a:r>
            <a:r>
              <a:rPr lang="ru-RU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қоидалар</a:t>
            </a:r>
            <a:endParaRPr lang="ru-RU" sz="2400" spc="-5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spcBef>
                <a:spcPct val="0"/>
              </a:spcBef>
            </a:pPr>
            <a:r>
              <a:rPr lang="ru-RU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боб</a:t>
            </a:r>
            <a:r>
              <a:rPr lang="en-US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Аҳолини рўйхатга</a:t>
            </a:r>
            <a:r>
              <a:rPr lang="ru-RU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олиш</a:t>
            </a:r>
            <a:r>
              <a:rPr lang="ru-RU" sz="2400" spc="-5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жараёнида</a:t>
            </a:r>
            <a:r>
              <a:rPr lang="ru-RU" sz="2400" spc="-5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иштирок</a:t>
            </a:r>
            <a:r>
              <a:rPr lang="ru-RU" sz="2400" spc="-5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этувчи</a:t>
            </a:r>
            <a:r>
              <a:rPr lang="ru-RU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давлат</a:t>
            </a:r>
            <a:r>
              <a:rPr lang="ru-RU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органлари</a:t>
            </a:r>
            <a:endParaRPr lang="ru-RU" sz="2400" spc="-5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ct val="0"/>
              </a:spcBef>
            </a:pPr>
            <a:r>
              <a:rPr lang="ru-RU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en-US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боб</a:t>
            </a:r>
            <a:r>
              <a:rPr lang="en-US" sz="2400" spc="-5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Аҳолини </a:t>
            </a:r>
            <a:r>
              <a:rPr lang="ru-RU" sz="2400" spc="-5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рўйхатга</a:t>
            </a:r>
            <a:r>
              <a:rPr lang="ru-RU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олишга</a:t>
            </a:r>
            <a:r>
              <a:rPr lang="ru-RU" sz="2400" spc="-5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тайёргарлик</a:t>
            </a:r>
            <a:r>
              <a:rPr lang="ru-RU" sz="2400" spc="-5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кўриш</a:t>
            </a:r>
            <a:endParaRPr lang="ru-RU" sz="2400" spc="-5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spcBef>
                <a:spcPct val="0"/>
              </a:spcBef>
            </a:pPr>
            <a:r>
              <a:rPr lang="ru-RU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боб</a:t>
            </a:r>
            <a:r>
              <a:rPr lang="en-US" sz="2400" spc="-5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Аҳолини </a:t>
            </a:r>
            <a:r>
              <a:rPr lang="ru-RU" sz="2400" spc="-5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рўйхатга</a:t>
            </a:r>
            <a:r>
              <a:rPr lang="ru-RU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олишни</a:t>
            </a:r>
            <a:r>
              <a:rPr lang="ru-RU" sz="2400" spc="-5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ўтказишга</a:t>
            </a:r>
            <a:r>
              <a:rPr lang="ru-RU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жалб</a:t>
            </a:r>
            <a:r>
              <a:rPr lang="ru-RU" sz="2400" spc="-5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қилинган </a:t>
            </a:r>
            <a:r>
              <a:rPr lang="ru-RU" sz="2400" spc="-5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ходимлар</a:t>
            </a:r>
            <a:r>
              <a:rPr lang="ru-RU" sz="2400" spc="-5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тоифалари</a:t>
            </a:r>
            <a:endParaRPr lang="uz-Cyrl-UZ" sz="2400" spc="-5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spcBef>
                <a:spcPct val="0"/>
              </a:spcBef>
            </a:pPr>
            <a:r>
              <a:rPr lang="en-US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– </a:t>
            </a:r>
            <a:r>
              <a:rPr lang="ru-RU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боб </a:t>
            </a:r>
            <a:r>
              <a:rPr lang="ru-RU" sz="2400" spc="-5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Аҳолини </a:t>
            </a:r>
            <a:r>
              <a:rPr lang="ru-RU" sz="2400" spc="-5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рўйхатга</a:t>
            </a:r>
            <a:r>
              <a:rPr lang="ru-RU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олишни</a:t>
            </a:r>
            <a:r>
              <a:rPr lang="ru-RU" sz="2400" spc="-5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ўтказиш</a:t>
            </a:r>
            <a:endParaRPr lang="uz-Cyrl-UZ" sz="2400" spc="-5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spcBef>
                <a:spcPct val="0"/>
              </a:spcBef>
            </a:pPr>
            <a:r>
              <a:rPr lang="en-US" sz="2400" spc="-5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боб</a:t>
            </a:r>
            <a:r>
              <a:rPr lang="ru-RU" sz="2400" spc="-5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Аҳолини рўйхатга</a:t>
            </a:r>
            <a:r>
              <a:rPr lang="ru-RU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олишнинг</a:t>
            </a:r>
            <a:r>
              <a:rPr lang="ru-RU" sz="2400" spc="-5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бирламчи</a:t>
            </a:r>
            <a:r>
              <a:rPr lang="ru-RU" sz="2400" spc="-5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маълумотларини</a:t>
            </a:r>
            <a:r>
              <a:rPr lang="ru-RU" sz="2400" spc="-5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киритиш</a:t>
            </a:r>
            <a:r>
              <a:rPr lang="ru-RU" sz="2400" spc="-5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spc="-5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қайта </a:t>
            </a:r>
            <a:r>
              <a:rPr lang="ru-RU" sz="2400" spc="-5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ишлаш</a:t>
            </a:r>
            <a:r>
              <a:rPr lang="ru-RU" sz="2400" spc="-5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2400" spc="-5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якуний</a:t>
            </a:r>
            <a:r>
              <a:rPr lang="ru-RU" sz="2400" spc="-5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маълумотларни</a:t>
            </a:r>
            <a:r>
              <a:rPr lang="ru-RU" sz="2400" spc="-5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шакллантириш</a:t>
            </a:r>
            <a:endParaRPr lang="en-US" sz="2400" dirty="0" smtClean="0"/>
          </a:p>
          <a:p>
            <a:pPr lvl="0" defTabSz="914400">
              <a:spcBef>
                <a:spcPct val="0"/>
              </a:spcBef>
            </a:pPr>
            <a:r>
              <a:rPr lang="en-US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– </a:t>
            </a:r>
            <a:r>
              <a:rPr lang="uz-Cyrl-UZ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боб </a:t>
            </a:r>
            <a:r>
              <a:rPr lang="ru-RU" sz="2400" spc="-5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Аҳолини </a:t>
            </a:r>
            <a:r>
              <a:rPr lang="ru-RU" sz="2400" spc="-5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руйхатга</a:t>
            </a:r>
            <a:r>
              <a:rPr lang="ru-RU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олишнинг</a:t>
            </a:r>
            <a:r>
              <a:rPr lang="ru-RU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якуний</a:t>
            </a:r>
            <a:r>
              <a:rPr lang="ru-RU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маълумотларини</a:t>
            </a:r>
            <a:r>
              <a:rPr lang="ru-RU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шакллантириш</a:t>
            </a:r>
            <a:r>
              <a:rPr lang="ru-RU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уларни</a:t>
            </a:r>
            <a:r>
              <a:rPr lang="ru-RU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эълон</a:t>
            </a:r>
            <a:r>
              <a:rPr lang="ru-RU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қилиш</a:t>
            </a:r>
            <a:endParaRPr lang="ru-RU" sz="2400" spc="-5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spcBef>
                <a:spcPct val="0"/>
              </a:spcBef>
            </a:pPr>
            <a:r>
              <a:rPr lang="ru-RU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боб </a:t>
            </a:r>
            <a:r>
              <a:rPr lang="ru-RU" sz="2400" spc="-5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Аҳолини </a:t>
            </a:r>
            <a:r>
              <a:rPr lang="ru-RU" sz="2400" spc="-5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руйхатга</a:t>
            </a:r>
            <a:r>
              <a:rPr lang="ru-RU" sz="2400" spc="-5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олишни</a:t>
            </a:r>
            <a:r>
              <a:rPr lang="ru-RU" sz="2400" spc="-5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моддий-техник</a:t>
            </a:r>
            <a:r>
              <a:rPr lang="ru-RU" sz="2400" spc="-5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2400" spc="-5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молиявий</a:t>
            </a:r>
            <a:r>
              <a:rPr lang="ru-RU" sz="2400" spc="-5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таъминлаш</a:t>
            </a:r>
            <a:endParaRPr lang="en-US" sz="2400" spc="-5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ct val="0"/>
              </a:spcBef>
            </a:pPr>
            <a:r>
              <a:rPr lang="ru-RU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боб</a:t>
            </a:r>
            <a:r>
              <a:rPr lang="en-US" sz="2400" spc="-5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2400" spc="-5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йилда</a:t>
            </a:r>
            <a:r>
              <a:rPr lang="ru-RU" sz="2400" spc="-5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синов</a:t>
            </a:r>
            <a:r>
              <a:rPr lang="ru-RU" sz="2400" spc="-5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тариқасида аҳолини </a:t>
            </a:r>
            <a:r>
              <a:rPr lang="ru-RU" sz="2400" spc="-5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руйхатга</a:t>
            </a:r>
            <a:r>
              <a:rPr lang="ru-RU" sz="2400" spc="-5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олишни</a:t>
            </a:r>
            <a:r>
              <a:rPr lang="ru-RU" sz="2400" spc="-5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5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ўтказиш</a:t>
            </a:r>
            <a:endParaRPr lang="uz-Cyrl-UZ" sz="2400" spc="-5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spcBef>
                <a:spcPct val="0"/>
              </a:spcBef>
            </a:pPr>
            <a:endParaRPr lang="uz-Cyrl-UZ" sz="2400" spc="-5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ct val="0"/>
              </a:spcBef>
            </a:pPr>
            <a:endParaRPr lang="uz-Cyrl-UZ" sz="2400" spc="-5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ct val="0"/>
              </a:spcBef>
            </a:pPr>
            <a:endParaRPr lang="uz-Cyrl-UZ" sz="2400" spc="-5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spcBef>
                <a:spcPct val="0"/>
              </a:spcBef>
            </a:pPr>
            <a:endParaRPr lang="ru-RU" sz="2400" spc="-5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spcBef>
                <a:spcPct val="0"/>
              </a:spcBef>
            </a:pPr>
            <a:endParaRPr lang="uz-Cyrl-UZ" sz="2400" spc="-5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ct val="0"/>
              </a:spcBef>
            </a:pPr>
            <a:r>
              <a:rPr lang="ru-RU" sz="2400" spc="-5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uz-Cyrl-UZ" sz="2400" spc="-5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898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"/>
            <a:ext cx="12199859" cy="12107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z-Cyrl-UZ" sz="2800" b="0" i="0" u="none" strike="noStrike" kern="1200" cap="none" spc="0" normalizeH="0" baseline="0" noProof="0" dirty="0">
              <a:ln>
                <a:noFill/>
              </a:ln>
              <a:solidFill>
                <a:srgbClr val="D5E7F2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016028" y="130579"/>
            <a:ext cx="10009649" cy="9149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Ўзбекистон</a:t>
            </a: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Республикасида</a:t>
            </a: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202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йил</a:t>
            </a: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аҳолини </a:t>
            </a:r>
            <a:r>
              <a:rPr lang="ru-RU" sz="2600" b="1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рўйхатга олиш </a:t>
            </a:r>
            <a:r>
              <a:rPr lang="ru-RU" sz="2600" b="1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саволнома </a:t>
            </a:r>
            <a:r>
              <a:rPr lang="ru-RU" sz="2600" b="1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шакллари рўйхати </a:t>
            </a:r>
          </a:p>
          <a:p>
            <a:pPr algn="ctr"/>
            <a:endParaRPr lang="ru-RU" sz="2600" b="1" noProof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600" b="1" noProof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54200" y="6349"/>
            <a:ext cx="0" cy="118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659569" y="6422817"/>
            <a:ext cx="510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/>
          <a:srcRect l="35451" t="21205" r="34210" b="3112"/>
          <a:stretch/>
        </p:blipFill>
        <p:spPr>
          <a:xfrm>
            <a:off x="201761" y="1859806"/>
            <a:ext cx="2246743" cy="31525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/>
          <a:srcRect l="35356" t="19998" r="34262" b="3373"/>
          <a:stretch/>
        </p:blipFill>
        <p:spPr>
          <a:xfrm>
            <a:off x="2557330" y="1866382"/>
            <a:ext cx="2217460" cy="31459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/>
          <a:srcRect l="35271" t="21080" r="33827" b="6620"/>
          <a:stretch/>
        </p:blipFill>
        <p:spPr>
          <a:xfrm>
            <a:off x="4792731" y="1856857"/>
            <a:ext cx="2448993" cy="32060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/>
          <a:srcRect l="35023" t="20583" r="34280" b="4530"/>
          <a:stretch/>
        </p:blipFill>
        <p:spPr>
          <a:xfrm>
            <a:off x="7265620" y="1856858"/>
            <a:ext cx="2299509" cy="31554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/>
          <a:srcRect l="35172" t="20049" r="34068" b="8710"/>
          <a:stretch/>
        </p:blipFill>
        <p:spPr>
          <a:xfrm>
            <a:off x="9634901" y="1866382"/>
            <a:ext cx="2390776" cy="3114675"/>
          </a:xfrm>
          <a:prstGeom prst="rect">
            <a:avLst/>
          </a:prstGeom>
        </p:spPr>
      </p:pic>
      <p:sp>
        <p:nvSpPr>
          <p:cNvPr id="15" name="Выноска со стрелкой вверх 14"/>
          <p:cNvSpPr/>
          <p:nvPr/>
        </p:nvSpPr>
        <p:spPr>
          <a:xfrm>
            <a:off x="201761" y="5006695"/>
            <a:ext cx="2243067" cy="1274464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1-шакл</a:t>
            </a:r>
            <a:br>
              <a:rPr lang="uz-Cyrl-UZ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Cyrl-UZ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та савол</a:t>
            </a:r>
            <a:endParaRPr lang="ru-RU" sz="2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Выноска со стрелкой вверх 16"/>
          <p:cNvSpPr/>
          <p:nvPr/>
        </p:nvSpPr>
        <p:spPr>
          <a:xfrm>
            <a:off x="2530288" y="5006695"/>
            <a:ext cx="2243067" cy="1268824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2-шакл</a:t>
            </a:r>
            <a:r>
              <a:rPr lang="uz-Cyrl-U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z-Cyrl-U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Cyrl-UZ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uz-Cyrl-U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uz-Cyrl-UZ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савол</a:t>
            </a:r>
            <a:endParaRPr lang="ru-RU" sz="2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Выноска со стрелкой вверх 17"/>
          <p:cNvSpPr/>
          <p:nvPr/>
        </p:nvSpPr>
        <p:spPr>
          <a:xfrm>
            <a:off x="4872543" y="5006695"/>
            <a:ext cx="2243067" cy="1243186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3-шакл</a:t>
            </a:r>
            <a:r>
              <a:rPr lang="uz-Cyrl-U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z-Cyrl-U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Cyrl-UZ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uz-Cyrl-U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uz-Cyrl-UZ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савол</a:t>
            </a:r>
            <a:endParaRPr lang="ru-RU" sz="2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Выноска со стрелкой вверх 18"/>
          <p:cNvSpPr/>
          <p:nvPr/>
        </p:nvSpPr>
        <p:spPr>
          <a:xfrm>
            <a:off x="7288346" y="5006695"/>
            <a:ext cx="2243067" cy="1243186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4-шакл</a:t>
            </a:r>
            <a:r>
              <a:rPr lang="uz-Cyrl-U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z-Cyrl-U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Cyrl-UZ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uz-Cyrl-U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uz-Cyrl-UZ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савол</a:t>
            </a:r>
            <a:endParaRPr lang="ru-RU" sz="2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Выноска со стрелкой вверх 19"/>
          <p:cNvSpPr/>
          <p:nvPr/>
        </p:nvSpPr>
        <p:spPr>
          <a:xfrm>
            <a:off x="9684490" y="5006695"/>
            <a:ext cx="2243067" cy="1243186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5-шакл</a:t>
            </a:r>
            <a:endParaRPr lang="en-US" sz="2400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та </a:t>
            </a:r>
            <a:r>
              <a:rPr lang="ru-RU" sz="24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савол</a:t>
            </a:r>
            <a:endParaRPr lang="ru-RU" sz="2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https://aholi.stat.uz/images/logo_peripis20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322"/>
            <a:ext cx="1877297" cy="114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034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"/>
            <a:ext cx="12199859" cy="12107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z-Cyrl-UZ" sz="2800" b="0" i="0" u="none" strike="noStrike" kern="1200" cap="none" spc="0" normalizeH="0" baseline="0" noProof="0" dirty="0">
              <a:ln>
                <a:noFill/>
              </a:ln>
              <a:solidFill>
                <a:srgbClr val="D5E7F2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897232" y="132347"/>
            <a:ext cx="6904482" cy="9149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400" b="1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ТУРАР ЖОЙНИНГ ХУСУСИЯТЛАРИ ВА </a:t>
            </a:r>
          </a:p>
          <a:p>
            <a:pPr algn="ctr"/>
            <a:r>
              <a:rPr lang="ru-RU" sz="2400" b="1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УНДА ЯШОВЧИЛАР Р</a:t>
            </a:r>
            <a:r>
              <a:rPr lang="uz-Cyrl-UZ" sz="2400" b="1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ЎЙХАТИ </a:t>
            </a:r>
            <a:endParaRPr lang="en-US" sz="2400" b="1" noProof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54200" y="6349"/>
            <a:ext cx="0" cy="118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2520173" y="349956"/>
            <a:ext cx="1848627" cy="5481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tx2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ШАКЛ</a:t>
            </a:r>
            <a:endParaRPr lang="uz-Cyrl-U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659569" y="6422817"/>
            <a:ext cx="510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84">
            <a:extLst>
              <a:ext uri="{FF2B5EF4-FFF2-40B4-BE49-F238E27FC236}">
                <a16:creationId xmlns="" xmlns:a16="http://schemas.microsoft.com/office/drawing/2014/main" id="{7C1699F5-1DC8-4113-B588-236A240CA6C4}"/>
              </a:ext>
            </a:extLst>
          </p:cNvPr>
          <p:cNvSpPr/>
          <p:nvPr/>
        </p:nvSpPr>
        <p:spPr>
          <a:xfrm>
            <a:off x="1970457" y="121801"/>
            <a:ext cx="936000" cy="936001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36220" y="1831616"/>
            <a:ext cx="73220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3200" lvl="0" indent="-457200">
              <a:buFont typeface="Wingdings" panose="05000000000000000000" pitchFamily="2" charset="2"/>
              <a:buChar char="ü"/>
            </a:pPr>
            <a:r>
              <a:rPr lang="ru-RU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Турар</a:t>
            </a:r>
            <a:r>
              <a:rPr lang="ru-RU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жойнинг</a:t>
            </a:r>
            <a:r>
              <a:rPr lang="ru-RU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тўлиқ</a:t>
            </a:r>
            <a:r>
              <a:rPr lang="ru-RU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манзили</a:t>
            </a:r>
            <a:endParaRPr lang="ru-RU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3200" lvl="0" indent="-457200">
              <a:buFont typeface="Wingdings" panose="05000000000000000000" pitchFamily="2" charset="2"/>
              <a:buChar char="ü"/>
            </a:pPr>
            <a:r>
              <a:rPr lang="ru-RU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Турар</a:t>
            </a:r>
            <a:r>
              <a:rPr lang="ru-RU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жой</a:t>
            </a:r>
            <a:r>
              <a:rPr lang="ru-RU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кимнинг</a:t>
            </a:r>
            <a:r>
              <a:rPr lang="ru-RU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мулки</a:t>
            </a:r>
            <a:r>
              <a:rPr lang="ru-RU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3200" lvl="0" indent="-457200">
              <a:buFont typeface="Wingdings" panose="05000000000000000000" pitchFamily="2" charset="2"/>
              <a:buChar char="ü"/>
            </a:pPr>
            <a:r>
              <a:rPr lang="ru-RU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Турар</a:t>
            </a:r>
            <a:r>
              <a:rPr lang="ru-RU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жойнинг</a:t>
            </a:r>
            <a:r>
              <a:rPr lang="ru-RU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тури</a:t>
            </a:r>
          </a:p>
          <a:p>
            <a:pPr marL="493200" lvl="0" indent="-457200">
              <a:buFont typeface="Wingdings" panose="05000000000000000000" pitchFamily="2" charset="2"/>
              <a:buChar char="ü"/>
            </a:pPr>
            <a:r>
              <a:rPr lang="uz-Cyrl-UZ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Умумий майдони</a:t>
            </a:r>
            <a:endParaRPr lang="ru-RU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3200" lvl="0" indent="-457200">
              <a:buFont typeface="Wingdings" panose="05000000000000000000" pitchFamily="2" charset="2"/>
              <a:buChar char="ü"/>
            </a:pPr>
            <a:r>
              <a:rPr lang="ru-RU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Қурилган</a:t>
            </a:r>
            <a:r>
              <a:rPr lang="ru-RU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вақти</a:t>
            </a:r>
            <a:endParaRPr lang="ru-RU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3200" indent="-457200">
              <a:buFont typeface="Wingdings" panose="05000000000000000000" pitchFamily="2" charset="2"/>
              <a:buChar char="ü"/>
            </a:pPr>
            <a:r>
              <a:rPr lang="uz-Cyrl-UZ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Асосий деворларнинг материаллар</a:t>
            </a:r>
            <a:endParaRPr lang="ru-RU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3200" indent="-457200">
              <a:buFont typeface="Wingdings" panose="05000000000000000000" pitchFamily="2" charset="2"/>
              <a:buChar char="ü"/>
            </a:pPr>
            <a:r>
              <a:rPr lang="uz-Cyrl-UZ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Яшаш жойда мавжуд қулайликлар</a:t>
            </a:r>
          </a:p>
          <a:p>
            <a:pPr marL="493200" lvl="0" indent="-457200">
              <a:buFont typeface="Wingdings" panose="05000000000000000000" pitchFamily="2" charset="2"/>
              <a:buChar char="ü"/>
            </a:pPr>
            <a:r>
              <a:rPr lang="uz-Cyrl-UZ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Уй хўжалининг яшаш шароитлари </a:t>
            </a:r>
          </a:p>
          <a:p>
            <a:pPr marL="493200" lvl="0" indent="-457200">
              <a:buFont typeface="Wingdings" panose="05000000000000000000" pitchFamily="2" charset="2"/>
              <a:buChar char="ü"/>
            </a:pPr>
            <a:r>
              <a:rPr lang="ru-RU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Уй</a:t>
            </a:r>
            <a:r>
              <a:rPr lang="ru-RU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uz-Cyrl-UZ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ўжалигида </a:t>
            </a:r>
            <a:r>
              <a:rPr lang="uz-Cyrl-UZ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яшовчилар рўйхати </a:t>
            </a:r>
            <a:endParaRPr lang="ru-RU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s://aholi.stat.uz/images/logo_peripis20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322"/>
            <a:ext cx="1877297" cy="114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393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"/>
            <a:ext cx="12199859" cy="12107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z-Cyrl-UZ" sz="2800" b="0" i="0" u="none" strike="noStrike" kern="1200" cap="none" spc="0" normalizeH="0" baseline="0" noProof="0" dirty="0">
              <a:ln>
                <a:noFill/>
              </a:ln>
              <a:solidFill>
                <a:srgbClr val="D5E7F2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832088" y="345530"/>
            <a:ext cx="6904482" cy="4885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400" b="1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ШАХСГА ОИД САВОЛНОМА </a:t>
            </a:r>
            <a:r>
              <a:rPr lang="uz-Cyrl-UZ" sz="2400" b="1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noProof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54200" y="6349"/>
            <a:ext cx="0" cy="118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2520173" y="349956"/>
            <a:ext cx="1848627" cy="5481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tx2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ШАКЛ</a:t>
            </a:r>
            <a:endParaRPr lang="uz-Cyrl-U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659569" y="6422817"/>
            <a:ext cx="510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84">
            <a:extLst>
              <a:ext uri="{FF2B5EF4-FFF2-40B4-BE49-F238E27FC236}">
                <a16:creationId xmlns="" xmlns:a16="http://schemas.microsoft.com/office/drawing/2014/main" id="{7C1699F5-1DC8-4113-B588-236A240CA6C4}"/>
              </a:ext>
            </a:extLst>
          </p:cNvPr>
          <p:cNvSpPr/>
          <p:nvPr/>
        </p:nvSpPr>
        <p:spPr>
          <a:xfrm>
            <a:off x="1970457" y="121801"/>
            <a:ext cx="936000" cy="936001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21157" y="2047060"/>
            <a:ext cx="83650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Асосий</a:t>
            </a:r>
            <a:r>
              <a:rPr lang="ru-RU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демографик</a:t>
            </a:r>
            <a:r>
              <a:rPr lang="ru-RU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кўрсаткичлар</a:t>
            </a:r>
            <a:r>
              <a:rPr lang="ru-RU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бўйича</a:t>
            </a:r>
            <a:r>
              <a:rPr lang="ru-RU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саволлар</a:t>
            </a:r>
            <a:endParaRPr lang="ru-RU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Аҳолининг</a:t>
            </a:r>
            <a:r>
              <a:rPr lang="ru-RU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миграцион</a:t>
            </a:r>
            <a:r>
              <a:rPr lang="ru-RU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ҳаракатига</a:t>
            </a:r>
            <a:r>
              <a:rPr lang="ru-RU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боғлиқ</a:t>
            </a:r>
            <a:r>
              <a:rPr lang="ru-RU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саволлар</a:t>
            </a:r>
            <a:endParaRPr lang="ru-RU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Аҳолининг</a:t>
            </a:r>
            <a:r>
              <a:rPr lang="ru-RU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миллий-этник</a:t>
            </a:r>
            <a:r>
              <a:rPr lang="ru-RU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характеристик </a:t>
            </a:r>
            <a:r>
              <a:rPr lang="ru-RU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бўйича</a:t>
            </a:r>
            <a:r>
              <a:rPr lang="ru-RU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саволлар</a:t>
            </a:r>
            <a:endParaRPr lang="ru-RU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uz-Cyrl-UZ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Даромад манбаалари ҳақида саволлар</a:t>
            </a:r>
            <a:endParaRPr lang="ru-RU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uz-Cyrl-UZ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Бандликка оид саволлар</a:t>
            </a:r>
            <a:endParaRPr lang="ru-RU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s://aholi.stat.uz/images/logo_peripis20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322"/>
            <a:ext cx="1877297" cy="114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25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"/>
            <a:ext cx="12199859" cy="12107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z-Cyrl-UZ" sz="2800" b="0" i="0" u="none" strike="noStrike" kern="1200" cap="none" spc="0" normalizeH="0" baseline="0" noProof="0" dirty="0">
              <a:ln>
                <a:noFill/>
              </a:ln>
              <a:solidFill>
                <a:srgbClr val="D5E7F2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755087" y="175939"/>
            <a:ext cx="6904482" cy="8488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400" b="1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Ўзбекистон Республикасига вақтинчалик келган чет ел фуқоролари учун саволнома   </a:t>
            </a:r>
            <a:r>
              <a:rPr lang="uz-Cyrl-UZ" sz="2400" b="1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noProof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54200" y="6349"/>
            <a:ext cx="0" cy="118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2520173" y="349956"/>
            <a:ext cx="1848627" cy="5481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tx2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ШАКЛ</a:t>
            </a:r>
            <a:endParaRPr lang="uz-Cyrl-U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659569" y="6422817"/>
            <a:ext cx="510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84">
            <a:extLst>
              <a:ext uri="{FF2B5EF4-FFF2-40B4-BE49-F238E27FC236}">
                <a16:creationId xmlns="" xmlns:a16="http://schemas.microsoft.com/office/drawing/2014/main" id="{7C1699F5-1DC8-4113-B588-236A240CA6C4}"/>
              </a:ext>
            </a:extLst>
          </p:cNvPr>
          <p:cNvSpPr/>
          <p:nvPr/>
        </p:nvSpPr>
        <p:spPr>
          <a:xfrm>
            <a:off x="1970457" y="121801"/>
            <a:ext cx="936000" cy="936001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uz-Cyrl-U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08457" y="1831616"/>
            <a:ext cx="83650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Жинси</a:t>
            </a:r>
            <a:endParaRPr lang="ru-RU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Туғилган</a:t>
            </a:r>
            <a:r>
              <a:rPr lang="ru-RU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вақти</a:t>
            </a:r>
            <a:endParaRPr lang="ru-RU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Фуқаролиги</a:t>
            </a:r>
            <a:endParaRPr lang="ru-RU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z-Cyrl-UZ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Доимий яшайдиган мамлакат</a:t>
            </a:r>
            <a:endParaRPr lang="ru-RU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z-Cyrl-UZ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Ўзбекистон Республикасига келиш </a:t>
            </a:r>
            <a:r>
              <a:rPr lang="uz-Cyrl-UZ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санаси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z-Cyrl-UZ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Ўзбекистон Республикасига келиш </a:t>
            </a:r>
            <a:r>
              <a:rPr lang="uz-Cyrl-UZ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мақсади</a:t>
            </a:r>
            <a:endParaRPr lang="uz-Cyrl-UZ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s://aholi.stat.uz/images/logo_peripis20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322"/>
            <a:ext cx="1877297" cy="114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84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"/>
            <a:ext cx="12199859" cy="12107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z-Cyrl-UZ" sz="2800" b="0" i="0" u="none" strike="noStrike" kern="1200" cap="none" spc="0" normalizeH="0" baseline="0" noProof="0" dirty="0">
              <a:ln>
                <a:noFill/>
              </a:ln>
              <a:solidFill>
                <a:srgbClr val="D5E7F2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503478" y="165391"/>
            <a:ext cx="7561702" cy="8488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400" b="1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Аҳолиниг айрим тоифаларига нисбатан </a:t>
            </a:r>
            <a:r>
              <a:rPr lang="ru-RU" sz="2400" b="1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шахсга </a:t>
            </a:r>
            <a:r>
              <a:rPr lang="ru-RU" sz="2400" b="1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доир маълумотларни йиғиш бўйича саволнома    </a:t>
            </a:r>
            <a:r>
              <a:rPr lang="uz-Cyrl-UZ" sz="2400" b="1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noProof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54200" y="6349"/>
            <a:ext cx="0" cy="118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2520173" y="349956"/>
            <a:ext cx="1848627" cy="5481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tx2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ШАКЛ</a:t>
            </a:r>
            <a:endParaRPr lang="uz-Cyrl-U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659569" y="6422817"/>
            <a:ext cx="510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84">
            <a:extLst>
              <a:ext uri="{FF2B5EF4-FFF2-40B4-BE49-F238E27FC236}">
                <a16:creationId xmlns="" xmlns:a16="http://schemas.microsoft.com/office/drawing/2014/main" id="{7C1699F5-1DC8-4113-B588-236A240CA6C4}"/>
              </a:ext>
            </a:extLst>
          </p:cNvPr>
          <p:cNvSpPr/>
          <p:nvPr/>
        </p:nvSpPr>
        <p:spPr>
          <a:xfrm>
            <a:off x="1970457" y="121801"/>
            <a:ext cx="936000" cy="936001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uz-Cyrl-U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08456" y="1975894"/>
            <a:ext cx="1099140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z-Cyrl-UZ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Муассаса номи</a:t>
            </a:r>
            <a:endParaRPr lang="ru-RU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z-Cyrl-UZ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Муассаса </a:t>
            </a:r>
            <a:r>
              <a:rPr lang="uz-Cyrl-UZ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z-Cyrl-UZ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Ушбу муассаса, ташкилотда рўйхатдан ўтадиган жами респондентлар сони </a:t>
            </a:r>
            <a:endParaRPr lang="ru-RU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Мазкур</a:t>
            </a:r>
            <a:r>
              <a:rPr lang="ru-RU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муассасада</a:t>
            </a:r>
            <a:r>
              <a:rPr lang="ru-RU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яшовчилар</a:t>
            </a:r>
            <a:r>
              <a:rPr lang="ru-RU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рўйхати</a:t>
            </a:r>
            <a:endParaRPr lang="ru-RU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s://aholi.stat.uz/images/logo_peripis20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322"/>
            <a:ext cx="1877297" cy="114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317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1599</TotalTime>
  <Words>674</Words>
  <Application>Microsoft Office PowerPoint</Application>
  <PresentationFormat>Произвольный</PresentationFormat>
  <Paragraphs>147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Ретро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Ешниязов Д.Д</dc:creator>
  <cp:lastModifiedBy>AR Olish</cp:lastModifiedBy>
  <cp:revision>246</cp:revision>
  <dcterms:created xsi:type="dcterms:W3CDTF">2020-09-05T07:31:04Z</dcterms:created>
  <dcterms:modified xsi:type="dcterms:W3CDTF">2020-12-09T06:47:34Z</dcterms:modified>
</cp:coreProperties>
</file>